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4"/>
  </p:sldMasterIdLst>
  <p:sldIdLst>
    <p:sldId id="256" r:id="rId5"/>
    <p:sldId id="257" r:id="rId6"/>
    <p:sldId id="277" r:id="rId7"/>
    <p:sldId id="258" r:id="rId8"/>
    <p:sldId id="278" r:id="rId9"/>
    <p:sldId id="259" r:id="rId10"/>
    <p:sldId id="260" r:id="rId11"/>
    <p:sldId id="261" r:id="rId12"/>
    <p:sldId id="284" r:id="rId13"/>
    <p:sldId id="285" r:id="rId14"/>
    <p:sldId id="286" r:id="rId15"/>
    <p:sldId id="287" r:id="rId16"/>
    <p:sldId id="289" r:id="rId17"/>
    <p:sldId id="291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63" r:id="rId26"/>
    <p:sldId id="279" r:id="rId27"/>
    <p:sldId id="280" r:id="rId28"/>
    <p:sldId id="300" r:id="rId29"/>
    <p:sldId id="282" r:id="rId30"/>
    <p:sldId id="292" r:id="rId31"/>
    <p:sldId id="288" r:id="rId32"/>
    <p:sldId id="281" r:id="rId33"/>
    <p:sldId id="301" r:id="rId34"/>
    <p:sldId id="302" r:id="rId35"/>
    <p:sldId id="303" r:id="rId36"/>
    <p:sldId id="304" r:id="rId37"/>
  </p:sldIdLst>
  <p:sldSz cx="18288000" cy="10287000"/>
  <p:notesSz cx="6858000" cy="9144000"/>
  <p:embeddedFontLst>
    <p:embeddedFont>
      <p:font typeface="Arial Unicode MS" panose="020B0604020202020204" charset="-128"/>
      <p:regular r:id="rId38"/>
    </p:embeddedFont>
    <p:embeddedFont>
      <p:font typeface="Calibri (MS)" panose="020B0604020202020204" charset="0"/>
      <p:regular r:id="rId39"/>
    </p:embeddedFont>
    <p:embeddedFont>
      <p:font typeface="Calibri (MS) Bold" panose="020B0604020202020204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00"/>
    <a:srgbClr val="450084"/>
    <a:srgbClr val="EBD6FF"/>
    <a:srgbClr val="D3A3FF"/>
    <a:srgbClr val="E1DAE8"/>
    <a:srgbClr val="FCF7D4"/>
    <a:srgbClr val="FFE987"/>
    <a:srgbClr val="FFDE4A"/>
    <a:srgbClr val="C484FF"/>
    <a:srgbClr val="CBB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82457-1229-4B84-9EA4-D03F04359B3E}" v="3" dt="2025-07-31T00:40:16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E189-8FD9-A1F0-CA55-BB99D34DA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8FA5C-0921-D2CB-1D24-1E8B2E02F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FED80-09C8-7F5B-4224-30B9004E6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70393-DB76-EA1F-EC7B-BE2785D4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05831-28CC-4EB1-FFC2-43E20D76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B185-9B85-1179-5F4A-F726E904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DCE6A-2449-E49D-29E3-143BBEF96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3B9CF-A28A-AD4E-6674-98E6897D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E0AB-4ADA-790D-C710-0C20F541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DD420-7456-145B-8C38-DED6A15F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63C05-7B96-303B-39BB-042460011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EB855-5234-C62B-77C2-A684ED6C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BDB18-E985-8369-8876-4BCC112C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1CB0-ED8D-CA47-59C9-261C4A64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9192-5964-6D39-A5FA-90B2F3B1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2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5E23-0955-1866-9E9F-9C8DE4E2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0AE5-AD40-0801-D35C-6390B12E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0FC3-6D4C-8109-DA71-B7F7474B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73CDB-A999-4CA9-4154-7A734A67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DB060-82E8-9E92-DC83-B17C352C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39A21-4777-979E-8D83-B5E8894A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F8B01-631B-6F20-48BB-A9BCD0170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08327-5DAB-3F68-E17D-F80B960B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99BE-390A-B460-B553-803FAC54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3E3F-2E6D-F285-D941-F7D55086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0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8771-F7F3-EF28-BFC1-3AC29FF0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B74E-06AD-0635-BC77-048DA951B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1D63-C438-90B0-2C59-C3F5CF7B2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AB653-B239-B829-ABB2-DE51AF45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5E367-5F92-A134-5298-3312F3D5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2B6D0-04B4-4391-5522-8F48C8F2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9FF-D36B-B98D-6D2B-05C3EF01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C46C-2F49-CFA3-D8E2-5BEE4143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9E85A-EA2E-4444-0D4E-B592AF420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09F9D-198E-3109-21D1-AAF9DCB6B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BA328-A52F-4F17-72F7-935183781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2E5A-6E7E-E619-F892-8BD28AAB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07C7D-E4C1-8DE1-1C36-B651A937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3F026-39E2-41B6-0101-C5E2D8B8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18FE-2D46-87FE-FC74-D28F98B7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C1F13-0D2A-4F43-9AE6-1DB7BE9D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F257F-786F-C462-DE4F-4FF862FE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00A07-C4DD-3BE8-993A-8C1A3340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1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FC3A6F-C520-56B9-7A7A-E06D1FDA4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18C3D-F7CA-E872-61B7-2DFA717A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1B92-E5ED-64EF-FC6A-351847FA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09CE-0959-B534-4A7A-54D8AAA2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0542-9C03-52CC-A876-17DBF062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C37-BDF4-E079-5913-47005D98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BC4B8-A967-D748-3504-9DA373AB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DCAF9-E9A4-4CD3-3C91-EC9D66D7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F5CE0-A8AF-EFFD-3860-A61CE7DD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523D-4A93-475F-0EA8-17542200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746243-2F21-3383-D2F0-1086FE18F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5142F-9F04-61F6-5778-C49B906D9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6C6C1-D423-2596-5D0F-CC981F0A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82D82-2813-3482-50B0-12AA3D43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EB81-D136-A99E-C204-5BC04D58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7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5500A-696B-3645-C498-DB4F34A5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6700-FBA5-D538-5459-C22A96607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51E1-9DA6-F60B-91D6-93A7263BA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AF3E-E132-7D71-D39D-76DE4214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6D4E-A829-9DE1-9B4C-C1E741017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953261" y="3125412"/>
            <a:ext cx="8680246" cy="2812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9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ea typeface="+mn-lt"/>
                <a:cs typeface="+mn-lt"/>
                <a:sym typeface="Calibri (MS)"/>
              </a:rPr>
              <a:t>Real-Time Emotion Monitoring System (REMS) for Autonomous Vehicles</a:t>
            </a:r>
            <a:endParaRPr lang="en-US" sz="6000" b="1" dirty="0">
              <a:ea typeface="Calibri"/>
              <a:cs typeface="Calibri"/>
            </a:endParaRPr>
          </a:p>
        </p:txBody>
      </p:sp>
      <p:pic>
        <p:nvPicPr>
          <p:cNvPr id="2" name="Picture 1" descr="A white outline of a golf cart&#10;&#10;AI-generated content may be incorrect.">
            <a:extLst>
              <a:ext uri="{FF2B5EF4-FFF2-40B4-BE49-F238E27FC236}">
                <a16:creationId xmlns:a16="http://schemas.microsoft.com/office/drawing/2014/main" id="{9DB16534-9EEE-250E-F207-75DEBA30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61" t="7079" r="24962" b="28158"/>
          <a:stretch>
            <a:fillRect/>
          </a:stretch>
        </p:blipFill>
        <p:spPr>
          <a:xfrm>
            <a:off x="11406514" y="2059136"/>
            <a:ext cx="6263035" cy="7570266"/>
          </a:xfrm>
          <a:prstGeom prst="rect">
            <a:avLst/>
          </a:prstGeom>
        </p:spPr>
      </p:pic>
      <p:pic>
        <p:nvPicPr>
          <p:cNvPr id="15" name="Picture 1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F1521C4-BD7D-EA56-EB2B-497F6419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93" t="31915" r="49483" b="33545"/>
          <a:stretch>
            <a:fillRect/>
          </a:stretch>
        </p:blipFill>
        <p:spPr>
          <a:xfrm>
            <a:off x="3156038" y="572675"/>
            <a:ext cx="2426262" cy="1020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8E439-0580-DE1D-EA7B-6C95AD12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7" r="57939" b="-219"/>
          <a:stretch>
            <a:fillRect/>
          </a:stretch>
        </p:blipFill>
        <p:spPr>
          <a:xfrm>
            <a:off x="523875" y="728246"/>
            <a:ext cx="1867994" cy="865530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F8979B0C-7D2E-F4EF-B032-392EEEE43CC2}"/>
              </a:ext>
            </a:extLst>
          </p:cNvPr>
          <p:cNvSpPr/>
          <p:nvPr/>
        </p:nvSpPr>
        <p:spPr>
          <a:xfrm>
            <a:off x="2395602" y="814191"/>
            <a:ext cx="548013" cy="688931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AFCF8D-5985-EBF4-62A2-4A01F8CDB572}"/>
              </a:ext>
            </a:extLst>
          </p:cNvPr>
          <p:cNvCxnSpPr/>
          <p:nvPr/>
        </p:nvCxnSpPr>
        <p:spPr>
          <a:xfrm flipH="1" flipV="1">
            <a:off x="6164175" y="1085655"/>
            <a:ext cx="12132828" cy="67130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1E738-2DD0-A0B8-FF0F-1735AEE52FA3}"/>
              </a:ext>
            </a:extLst>
          </p:cNvPr>
          <p:cNvCxnSpPr>
            <a:cxnSpLocks/>
          </p:cNvCxnSpPr>
          <p:nvPr/>
        </p:nvCxnSpPr>
        <p:spPr>
          <a:xfrm flipH="1" flipV="1">
            <a:off x="2579312" y="3253824"/>
            <a:ext cx="2740" cy="7179775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B8832-9181-A6BA-3E8E-990FFD8BA024}"/>
              </a:ext>
            </a:extLst>
          </p:cNvPr>
          <p:cNvSpPr txBox="1"/>
          <p:nvPr/>
        </p:nvSpPr>
        <p:spPr>
          <a:xfrm>
            <a:off x="2943225" y="6946323"/>
            <a:ext cx="8672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CBB677"/>
                </a:solidFill>
              </a:rPr>
              <a:t>Enhancing Safety and Passenger Experience</a:t>
            </a:r>
            <a:endParaRPr lang="en-US" sz="3600" b="1">
              <a:solidFill>
                <a:srgbClr val="CBB677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5279E-7B76-EA82-C138-7A6BF17C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856E0-B546-1A2D-8357-E51935BA58D4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FBF3E6E8-33F9-1341-0ED6-824C56281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9EE81D7-DDB8-02EB-3CA9-17A28540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B84D8A27-46E2-BEA9-8C03-0E20BEBBAB80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7DD9C-CD03-B6C2-A164-960F23140DC0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7BA80F89-4767-5528-C924-C9ED56213338}"/>
              </a:ext>
            </a:extLst>
          </p:cNvPr>
          <p:cNvSpPr txBox="1"/>
          <p:nvPr/>
        </p:nvSpPr>
        <p:spPr>
          <a:xfrm>
            <a:off x="542924" y="1724025"/>
            <a:ext cx="1410046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3:</a:t>
            </a:r>
            <a:r>
              <a:rPr lang="en-US" sz="5400" b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The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Bad Lighting Problem &amp; Solution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554761-E007-7D07-5C65-69267988AF32}"/>
              </a:ext>
            </a:extLst>
          </p:cNvPr>
          <p:cNvCxnSpPr>
            <a:cxnSpLocks/>
          </p:cNvCxnSpPr>
          <p:nvPr/>
        </p:nvCxnSpPr>
        <p:spPr>
          <a:xfrm>
            <a:off x="1094852" y="2842793"/>
            <a:ext cx="19711" cy="7490956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C99774-7921-CC19-BDD8-535D2E07FC9C}"/>
              </a:ext>
            </a:extLst>
          </p:cNvPr>
          <p:cNvSpPr txBox="1"/>
          <p:nvPr/>
        </p:nvSpPr>
        <p:spPr>
          <a:xfrm>
            <a:off x="2100262" y="2825895"/>
            <a:ext cx="14832156" cy="9406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Challenge:</a:t>
            </a:r>
            <a:r>
              <a:rPr lang="en-US" sz="3600" b="1">
                <a:solidFill>
                  <a:srgbClr val="FFD100"/>
                </a:solidFill>
              </a:rPr>
              <a:t> </a:t>
            </a:r>
            <a:r>
              <a:rPr lang="en-US" sz="3600">
                <a:solidFill>
                  <a:srgbClr val="FFD100"/>
                </a:solidFill>
              </a:rPr>
              <a:t>Emotion misclassification in low lighting or poor face angles.</a:t>
            </a:r>
            <a:endParaRPr lang="en-US" sz="3600">
              <a:solidFill>
                <a:srgbClr val="FFD100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E096F-C7F5-9C18-37A9-E14B697A5CB5}"/>
              </a:ext>
            </a:extLst>
          </p:cNvPr>
          <p:cNvSpPr txBox="1"/>
          <p:nvPr/>
        </p:nvSpPr>
        <p:spPr>
          <a:xfrm>
            <a:off x="2100262" y="3757613"/>
            <a:ext cx="12015788" cy="54476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Solution:</a:t>
            </a: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Advanced Image Processing &amp; Cropping:-</a:t>
            </a:r>
            <a:endParaRPr lang="en-US" sz="360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 new, tunable 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image processing function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has been developed and integrated.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Enables 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enhancement of video frames 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for improved detection accuracy in all lighting conditions.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Can be adjuste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d as needed for different environments.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>
                <a:solidFill>
                  <a:srgbClr val="FFD100"/>
                </a:solidFill>
                <a:latin typeface="Consolas"/>
                <a:ea typeface="Calibri"/>
                <a:cs typeface="Calibri"/>
              </a:rPr>
              <a:t>crop_and_enhance_passenger.py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script specifically processes passenger camera images, cropping and enhancing them.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More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 reliable 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detection and analysis when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 lighting conditions change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Calibri"/>
              <a:buChar char="-"/>
            </a:pPr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539C2-4265-CB19-0F88-6E46FA141716}"/>
              </a:ext>
            </a:extLst>
          </p:cNvPr>
          <p:cNvCxnSpPr>
            <a:cxnSpLocks/>
          </p:cNvCxnSpPr>
          <p:nvPr/>
        </p:nvCxnSpPr>
        <p:spPr>
          <a:xfrm flipH="1" flipV="1">
            <a:off x="2200414" y="3632912"/>
            <a:ext cx="12953338" cy="52843"/>
          </a:xfrm>
          <a:prstGeom prst="straightConnector1">
            <a:avLst/>
          </a:prstGeom>
          <a:ln w="28575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57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199FB-E7D0-2F9C-95E7-6D5F05FA6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5E16CA9-4012-2559-EA17-89C73C292589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6877A704-BE00-EF49-69EF-841BF1BCC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620C1B-DB21-7A68-A16D-8BB2BABFD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74BF824A-1C5B-8BAC-4B40-DBA454B52793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615939-5759-6D22-EE63-DE360EFE277F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7A061264-A94C-8703-487C-1E87D01C9554}"/>
              </a:ext>
            </a:extLst>
          </p:cNvPr>
          <p:cNvSpPr txBox="1"/>
          <p:nvPr/>
        </p:nvSpPr>
        <p:spPr>
          <a:xfrm>
            <a:off x="542924" y="1724025"/>
            <a:ext cx="156505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3.1 :</a:t>
            </a:r>
            <a:r>
              <a:rPr lang="en-US" sz="5400" b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The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Bad Lighting Problem &amp; Solution Example</a:t>
            </a:r>
          </a:p>
        </p:txBody>
      </p:sp>
      <p:pic>
        <p:nvPicPr>
          <p:cNvPr id="2" name="Picture 1" descr="A collage of people in a gym&#10;&#10;AI-generated content may be incorrect.">
            <a:extLst>
              <a:ext uri="{FF2B5EF4-FFF2-40B4-BE49-F238E27FC236}">
                <a16:creationId xmlns:a16="http://schemas.microsoft.com/office/drawing/2014/main" id="{5DF34FC9-B798-C21C-C0DD-82F585A0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94" y="4340371"/>
            <a:ext cx="14125575" cy="39100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6C539-AC34-AF5A-A5C2-931D631B4022}"/>
              </a:ext>
            </a:extLst>
          </p:cNvPr>
          <p:cNvCxnSpPr>
            <a:cxnSpLocks/>
          </p:cNvCxnSpPr>
          <p:nvPr/>
        </p:nvCxnSpPr>
        <p:spPr>
          <a:xfrm flipH="1" flipV="1">
            <a:off x="2514739" y="4300096"/>
            <a:ext cx="12953338" cy="52843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A52FFB-F0E8-893D-43D4-1813CF29BD26}"/>
              </a:ext>
            </a:extLst>
          </p:cNvPr>
          <p:cNvCxnSpPr>
            <a:cxnSpLocks/>
          </p:cNvCxnSpPr>
          <p:nvPr/>
        </p:nvCxnSpPr>
        <p:spPr>
          <a:xfrm flipH="1" flipV="1">
            <a:off x="2657614" y="8229156"/>
            <a:ext cx="12953338" cy="52843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BF117F-67FC-AE9B-C423-1C8F0F812C7E}"/>
              </a:ext>
            </a:extLst>
          </p:cNvPr>
          <p:cNvSpPr txBox="1"/>
          <p:nvPr/>
        </p:nvSpPr>
        <p:spPr>
          <a:xfrm>
            <a:off x="11612707" y="3629025"/>
            <a:ext cx="23886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rgbClr val="FFD100"/>
                </a:solidFill>
                <a:highlight>
                  <a:srgbClr val="808080"/>
                </a:highlight>
              </a:rPr>
              <a:t> Before </a:t>
            </a:r>
            <a:endParaRPr lang="en-US">
              <a:highlight>
                <a:srgbClr val="8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7DBC8-6545-5EA0-377D-026844821C02}"/>
              </a:ext>
            </a:extLst>
          </p:cNvPr>
          <p:cNvSpPr txBox="1"/>
          <p:nvPr/>
        </p:nvSpPr>
        <p:spPr>
          <a:xfrm>
            <a:off x="4572000" y="3629025"/>
            <a:ext cx="18690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rgbClr val="FFD100"/>
                </a:solidFill>
                <a:highlight>
                  <a:srgbClr val="808080"/>
                </a:highlight>
              </a:rPr>
              <a:t> After </a:t>
            </a:r>
            <a:endParaRPr lang="en-US">
              <a:solidFill>
                <a:srgbClr val="EBD6FF"/>
              </a:solidFill>
              <a:highlight>
                <a:srgbClr val="808080"/>
              </a:highlight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10EA-7575-23F0-3695-8C5D23EB37A1}"/>
              </a:ext>
            </a:extLst>
          </p:cNvPr>
          <p:cNvCxnSpPr>
            <a:cxnSpLocks/>
          </p:cNvCxnSpPr>
          <p:nvPr/>
        </p:nvCxnSpPr>
        <p:spPr>
          <a:xfrm>
            <a:off x="16178125" y="4837848"/>
            <a:ext cx="661" cy="2873929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50CD7-C314-9178-E6ED-3BEAC52DFE88}"/>
              </a:ext>
            </a:extLst>
          </p:cNvPr>
          <p:cNvCxnSpPr>
            <a:cxnSpLocks/>
          </p:cNvCxnSpPr>
          <p:nvPr/>
        </p:nvCxnSpPr>
        <p:spPr>
          <a:xfrm>
            <a:off x="2063806" y="4855166"/>
            <a:ext cx="661" cy="2873929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49E94D-7A14-711B-4C90-5CA09300EA5B}"/>
              </a:ext>
            </a:extLst>
          </p:cNvPr>
          <p:cNvCxnSpPr>
            <a:cxnSpLocks/>
          </p:cNvCxnSpPr>
          <p:nvPr/>
        </p:nvCxnSpPr>
        <p:spPr>
          <a:xfrm flipH="1">
            <a:off x="9112968" y="3694848"/>
            <a:ext cx="16657" cy="517724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5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548CE-F3A8-401B-A870-8ACD2141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BFCEBB6B-7D4F-2166-5F08-CCC3AFCC0ADE}"/>
              </a:ext>
            </a:extLst>
          </p:cNvPr>
          <p:cNvSpPr txBox="1"/>
          <p:nvPr/>
        </p:nvSpPr>
        <p:spPr>
          <a:xfrm>
            <a:off x="5163725" y="4167575"/>
            <a:ext cx="13124292" cy="2088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Section 4</a:t>
            </a:r>
            <a:endParaRPr lang="en-US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Testing Methodologies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2EEF65-6294-CFBE-BE77-A1508230A50E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1DEE0B2A-DEE0-EAA1-7351-7CBB26AB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4EF55D-CFD8-614B-E68C-AA5A2546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C7F44A50-C843-6EE1-B362-99E86E7E09CC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C94270-F3EA-6E66-2DAF-D68F8D0621B1}"/>
              </a:ext>
            </a:extLst>
          </p:cNvPr>
          <p:cNvCxnSpPr/>
          <p:nvPr/>
        </p:nvCxnSpPr>
        <p:spPr>
          <a:xfrm flipV="1">
            <a:off x="4782760" y="-35076"/>
            <a:ext cx="661" cy="10351963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01438C-FC4A-5B56-CDEF-F6D99199D374}"/>
              </a:ext>
            </a:extLst>
          </p:cNvPr>
          <p:cNvCxnSpPr>
            <a:cxnSpLocks/>
          </p:cNvCxnSpPr>
          <p:nvPr/>
        </p:nvCxnSpPr>
        <p:spPr>
          <a:xfrm flipV="1">
            <a:off x="4574941" y="-440"/>
            <a:ext cx="661" cy="10351963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Picture 4" descr="Testing - Free computer icons">
            <a:extLst>
              <a:ext uri="{FF2B5EF4-FFF2-40B4-BE49-F238E27FC236}">
                <a16:creationId xmlns:a16="http://schemas.microsoft.com/office/drawing/2014/main" id="{A54005EE-1DDB-5E33-BD9C-68466188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8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104" y="3387078"/>
            <a:ext cx="3694387" cy="3674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05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5AE8A-0A64-1873-1A82-2C651393A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813CC33-8750-CE0A-C740-D5D24AFCF6F1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F7CC3932-6786-6C0F-2124-DEA46655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A13730-4A89-3DE9-3C2C-BB1B3219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7A16DC52-142A-C568-D33D-4118EA06581D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DEA442-3144-92D9-C66A-928582A58922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4782E3A4-7AB5-8DCD-45FF-B8A5E4D21448}"/>
              </a:ext>
            </a:extLst>
          </p:cNvPr>
          <p:cNvSpPr txBox="1"/>
          <p:nvPr/>
        </p:nvSpPr>
        <p:spPr>
          <a:xfrm>
            <a:off x="542924" y="1724025"/>
            <a:ext cx="1410046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4.1:</a:t>
            </a:r>
            <a:r>
              <a:rPr lang="en-US" sz="5400" b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Testing Methodology - Overview</a:t>
            </a:r>
            <a:endParaRPr lang="en-US" sz="54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8C9E2E-DE88-7647-2D61-A2DEDE892233}"/>
              </a:ext>
            </a:extLst>
          </p:cNvPr>
          <p:cNvCxnSpPr>
            <a:cxnSpLocks/>
          </p:cNvCxnSpPr>
          <p:nvPr/>
        </p:nvCxnSpPr>
        <p:spPr>
          <a:xfrm>
            <a:off x="5078034" y="2842793"/>
            <a:ext cx="19711" cy="7490956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443C55-928C-3C0D-3717-79B5118413F8}"/>
              </a:ext>
            </a:extLst>
          </p:cNvPr>
          <p:cNvSpPr txBox="1"/>
          <p:nvPr/>
        </p:nvSpPr>
        <p:spPr>
          <a:xfrm>
            <a:off x="905307" y="2843212"/>
            <a:ext cx="4077567" cy="535531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+mn-lt"/>
                <a:cs typeface="+mn-lt"/>
              </a:rPr>
              <a:t>Comprehensive Analysis</a:t>
            </a:r>
            <a:endParaRPr lang="en-US" b="1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r>
              <a:rPr lang="en-US" sz="3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Performed a comprehensive analysis of the model's performance using </a:t>
            </a:r>
            <a:r>
              <a:rPr lang="en-US" sz="36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all available log files.</a:t>
            </a:r>
            <a:endParaRPr lang="en-US" b="1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A7630-0919-D193-F849-6567ED475B93}"/>
              </a:ext>
            </a:extLst>
          </p:cNvPr>
          <p:cNvSpPr txBox="1"/>
          <p:nvPr/>
        </p:nvSpPr>
        <p:spPr>
          <a:xfrm>
            <a:off x="5563897" y="2843211"/>
            <a:ext cx="11229975" cy="729430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+mn-lt"/>
                <a:cs typeface="+mn-lt"/>
              </a:rPr>
              <a:t>Automated Logging &amp; Manual Annotation</a:t>
            </a:r>
            <a:endParaRPr lang="en-US">
              <a:solidFill>
                <a:srgbClr val="FFFFFF"/>
              </a:solidFill>
              <a:latin typeface="Aptos" panose="02110004020202020204"/>
              <a:ea typeface="+mn-lt"/>
              <a:cs typeface="+mn-l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Detected emotions and states are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automatically logged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at regular intervals during live tests.</a:t>
            </a:r>
            <a:endParaRPr lang="en-US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After each test, raw video footage is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manually reviewed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annotated to provide ground truth labels for each person at each timestamp.</a:t>
            </a:r>
            <a:endParaRPr lang="en-US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enables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direct comparison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between predicted and true emotions for quantitative analysis.</a:t>
            </a:r>
            <a:endParaRPr lang="en-US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36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marL="228600" indent="-22860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1891C-4F9A-34DE-8D8D-3795057E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D16B2F32-2BF8-960F-91E4-47BE04C1B478}"/>
              </a:ext>
            </a:extLst>
          </p:cNvPr>
          <p:cNvSpPr txBox="1"/>
          <p:nvPr/>
        </p:nvSpPr>
        <p:spPr>
          <a:xfrm>
            <a:off x="6116226" y="4363770"/>
            <a:ext cx="1312429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Section 4.2</a:t>
            </a:r>
            <a:endParaRPr lang="en-US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60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Testing With Cameras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0A77F3-3E7E-BDE7-6988-DA008E6D59BD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8D4DE544-F675-D83D-0099-57CB8CC34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E609D1-C7F1-105B-CFC2-0997E1DFA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1BC4CBE9-2378-7052-6CB0-29BF9E7EDA5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3BD408-BFDF-F22B-13AE-01CF02734358}"/>
              </a:ext>
            </a:extLst>
          </p:cNvPr>
          <p:cNvCxnSpPr/>
          <p:nvPr/>
        </p:nvCxnSpPr>
        <p:spPr>
          <a:xfrm flipH="1">
            <a:off x="-13715" y="5522597"/>
            <a:ext cx="2891475" cy="4309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Camera Png Icon #163741 - Free Icons Library">
            <a:extLst>
              <a:ext uri="{FF2B5EF4-FFF2-40B4-BE49-F238E27FC236}">
                <a16:creationId xmlns:a16="http://schemas.microsoft.com/office/drawing/2014/main" id="{3AF1304F-25E0-374B-F292-2D87ADF08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764" y="4252470"/>
            <a:ext cx="2743199" cy="20937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7783CD-4437-9A86-D015-29EF2347D69C}"/>
              </a:ext>
            </a:extLst>
          </p:cNvPr>
          <p:cNvCxnSpPr>
            <a:cxnSpLocks/>
          </p:cNvCxnSpPr>
          <p:nvPr/>
        </p:nvCxnSpPr>
        <p:spPr>
          <a:xfrm flipH="1">
            <a:off x="-15376" y="5205176"/>
            <a:ext cx="2891475" cy="4309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FB5242-EC14-1446-83D0-4B1999105843}"/>
              </a:ext>
            </a:extLst>
          </p:cNvPr>
          <p:cNvCxnSpPr>
            <a:cxnSpLocks/>
          </p:cNvCxnSpPr>
          <p:nvPr/>
        </p:nvCxnSpPr>
        <p:spPr>
          <a:xfrm flipH="1" flipV="1">
            <a:off x="14583377" y="5193827"/>
            <a:ext cx="8346702" cy="47645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D43476-FF0A-5ED4-87EE-987522D99310}"/>
              </a:ext>
            </a:extLst>
          </p:cNvPr>
          <p:cNvCxnSpPr>
            <a:cxnSpLocks/>
          </p:cNvCxnSpPr>
          <p:nvPr/>
        </p:nvCxnSpPr>
        <p:spPr>
          <a:xfrm flipH="1" flipV="1">
            <a:off x="14580530" y="5526905"/>
            <a:ext cx="8346702" cy="47645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3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B588-B6AE-7D0A-03BF-87DA4A31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BFDF4D0-FA55-9938-7BE9-CC040953F680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253E3B11-EE19-1276-CAFB-62C669C1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DCF3AD2-B10D-2EC6-8DE7-15221B8E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EABE2DC6-CFFA-1AD8-D842-A7C7B5898E5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A2FBC5-78E2-8030-4B34-0E68995445E4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B54D5F2F-4298-1693-D251-9E23A5F1F771}"/>
              </a:ext>
            </a:extLst>
          </p:cNvPr>
          <p:cNvSpPr txBox="1"/>
          <p:nvPr/>
        </p:nvSpPr>
        <p:spPr>
          <a:xfrm>
            <a:off x="542924" y="1724025"/>
            <a:ext cx="1687184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4.2.1: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Testing With Both Front And Back Cameras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4D547A-EFE9-5B0E-0553-BA5A7876B6F8}"/>
              </a:ext>
            </a:extLst>
          </p:cNvPr>
          <p:cNvCxnSpPr>
            <a:cxnSpLocks/>
          </p:cNvCxnSpPr>
          <p:nvPr/>
        </p:nvCxnSpPr>
        <p:spPr>
          <a:xfrm flipH="1">
            <a:off x="138" y="9488395"/>
            <a:ext cx="10964832" cy="19964"/>
          </a:xfrm>
          <a:prstGeom prst="straightConnector1">
            <a:avLst/>
          </a:prstGeom>
          <a:ln w="57150">
            <a:solidFill>
              <a:srgbClr val="FFD100"/>
            </a:solidFill>
            <a:prstDash val="sysDot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5739B6-D179-3C0A-DAE9-B72DFE719FC6}"/>
              </a:ext>
            </a:extLst>
          </p:cNvPr>
          <p:cNvSpPr txBox="1"/>
          <p:nvPr/>
        </p:nvSpPr>
        <p:spPr>
          <a:xfrm>
            <a:off x="1860417" y="7234914"/>
            <a:ext cx="13646929" cy="203132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Was done to assess the system's ability to detect passenger emotions and understand </a:t>
            </a: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potential environmental influences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from different camera perspectives.</a:t>
            </a:r>
            <a:endParaRPr lang="en-US">
              <a:solidFill>
                <a:schemeClr val="bg1"/>
              </a:solidFill>
            </a:endParaRPr>
          </a:p>
          <a:p>
            <a:pPr marL="228600" indent="-228600" algn="ctr">
              <a:buFont typeface=""/>
              <a:buChar char="•"/>
            </a:pPr>
            <a:endParaRPr lang="en-US"/>
          </a:p>
        </p:txBody>
      </p:sp>
      <p:pic>
        <p:nvPicPr>
          <p:cNvPr id="5" name="Picture 4" descr="A person standing in a chair&#10;&#10;AI-generated content may be incorrect.">
            <a:extLst>
              <a:ext uri="{FF2B5EF4-FFF2-40B4-BE49-F238E27FC236}">
                <a16:creationId xmlns:a16="http://schemas.microsoft.com/office/drawing/2014/main" id="{D17CE771-0BB8-A330-2B13-02A4A872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028" y="3099222"/>
            <a:ext cx="13648150" cy="3859321"/>
          </a:xfrm>
          <a:prstGeom prst="rect">
            <a:avLst/>
          </a:prstGeom>
          <a:ln w="57150">
            <a:solidFill>
              <a:srgbClr val="FFD100"/>
            </a:solidFill>
          </a:ln>
        </p:spPr>
      </p:pic>
    </p:spTree>
    <p:extLst>
      <p:ext uri="{BB962C8B-B14F-4D97-AF65-F5344CB8AC3E}">
        <p14:creationId xmlns:p14="http://schemas.microsoft.com/office/powerpoint/2010/main" val="410710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50B03-E12B-FA46-C25E-C3961949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2DFF4D3-A2F1-5898-2B65-90EEF1996039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D37B8CA5-2763-1C63-37AA-48124F23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F66B2A2-617A-9A26-BDEB-B9CD27C0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E10F6ECC-D19E-E294-37FF-AF33AFA2BBD9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CC603-65B7-D5A3-5FC1-35EC859D2D6A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17755ACE-6FF6-6970-43D5-785AEAE5126A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4.2.2: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Testing With Only The Back Camera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58676C-46EE-4EC6-1A9C-D32EFC0BF0FA}"/>
              </a:ext>
            </a:extLst>
          </p:cNvPr>
          <p:cNvCxnSpPr>
            <a:cxnSpLocks/>
          </p:cNvCxnSpPr>
          <p:nvPr/>
        </p:nvCxnSpPr>
        <p:spPr>
          <a:xfrm flipH="1">
            <a:off x="3664001" y="9488395"/>
            <a:ext cx="10964832" cy="19964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5D7D79-90FC-CDC8-67B7-D3A5855C69D4}"/>
              </a:ext>
            </a:extLst>
          </p:cNvPr>
          <p:cNvSpPr txBox="1"/>
          <p:nvPr/>
        </p:nvSpPr>
        <p:spPr>
          <a:xfrm>
            <a:off x="9689184" y="3477105"/>
            <a:ext cx="7571805" cy="480131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Helped with focusing on the model's performance, this is implied by the </a:t>
            </a: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focus on the passenger monitoring system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, where the "back camera" would be the primary one observing the passenger. The overall performance metrics are derived from this.</a:t>
            </a:r>
            <a:endParaRPr lang="en-US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rgbClr val="000000"/>
              </a:solidFill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child sitting in a chair with a green face&#10;&#10;AI-generated content may be incorrect.">
            <a:extLst>
              <a:ext uri="{FF2B5EF4-FFF2-40B4-BE49-F238E27FC236}">
                <a16:creationId xmlns:a16="http://schemas.microsoft.com/office/drawing/2014/main" id="{9D8A1A4F-5566-9A19-104F-E2A95058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0" y="3472972"/>
            <a:ext cx="7954810" cy="4499714"/>
          </a:xfrm>
          <a:prstGeom prst="rect">
            <a:avLst/>
          </a:prstGeom>
          <a:ln w="57150">
            <a:solidFill>
              <a:srgbClr val="FFD100"/>
            </a:solidFill>
          </a:ln>
        </p:spPr>
      </p:pic>
    </p:spTree>
    <p:extLst>
      <p:ext uri="{BB962C8B-B14F-4D97-AF65-F5344CB8AC3E}">
        <p14:creationId xmlns:p14="http://schemas.microsoft.com/office/powerpoint/2010/main" val="215152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2FAA9-F4EB-0480-888F-3DD68D95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2E5EC6F-6002-A4B1-5EDA-585A7B1C5313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4D6C479B-1717-36A7-F600-1C706655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05C3030-9348-F351-3529-F80493FD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617A54AB-AFE6-113E-5498-5A30B779EDBE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C8CD88-4664-AF6A-E9FF-C185B40228CA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8629E1AD-06FE-0457-5600-86DC60532008}"/>
              </a:ext>
            </a:extLst>
          </p:cNvPr>
          <p:cNvSpPr txBox="1"/>
          <p:nvPr/>
        </p:nvSpPr>
        <p:spPr>
          <a:xfrm>
            <a:off x="542924" y="1724025"/>
            <a:ext cx="1654304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4.3: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Testing With Original Footage Next To The Detected Footage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4537FC-D32E-A912-1EC7-ECB4793485FA}"/>
              </a:ext>
            </a:extLst>
          </p:cNvPr>
          <p:cNvCxnSpPr>
            <a:cxnSpLocks/>
          </p:cNvCxnSpPr>
          <p:nvPr/>
        </p:nvCxnSpPr>
        <p:spPr>
          <a:xfrm>
            <a:off x="1132040" y="3742081"/>
            <a:ext cx="11098" cy="10228675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0FFA7D-FA92-0ABA-5E37-5A08E2FC6974}"/>
              </a:ext>
            </a:extLst>
          </p:cNvPr>
          <p:cNvSpPr txBox="1"/>
          <p:nvPr/>
        </p:nvSpPr>
        <p:spPr>
          <a:xfrm>
            <a:off x="1227551" y="3537037"/>
            <a:ext cx="581207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+mn-lt"/>
                <a:cs typeface="+mn-lt"/>
              </a:rPr>
              <a:t>Dual-Frame Video Recording with Logging: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The system outputs videos with both raw and processed frames side by side.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This makes it easier to compare detection results with the original footage and validate detections</a:t>
            </a:r>
            <a:endParaRPr lang="en-US">
              <a:solidFill>
                <a:schemeClr val="bg1"/>
              </a:solidFill>
              <a:latin typeface="Aptos" panose="02110004020202020204"/>
              <a:ea typeface="+mn-lt"/>
              <a:cs typeface="+mn-lt"/>
            </a:endParaRPr>
          </a:p>
        </p:txBody>
      </p:sp>
      <p:pic>
        <p:nvPicPr>
          <p:cNvPr id="8" name="Picture 7" descr="A collage of two people&#10;&#10;AI-generated content may be incorrect.">
            <a:extLst>
              <a:ext uri="{FF2B5EF4-FFF2-40B4-BE49-F238E27FC236}">
                <a16:creationId xmlns:a16="http://schemas.microsoft.com/office/drawing/2014/main" id="{8D808046-6B3E-8E79-E0F7-A8E62D5FB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77" y="4697652"/>
            <a:ext cx="10567661" cy="2942833"/>
          </a:xfrm>
          <a:prstGeom prst="rect">
            <a:avLst/>
          </a:prstGeom>
        </p:spPr>
      </p:pic>
      <p:pic>
        <p:nvPicPr>
          <p:cNvPr id="13" name="Picture 12" descr="A collage of two people&#10;&#10;AI-generated content may be incorrect.">
            <a:extLst>
              <a:ext uri="{FF2B5EF4-FFF2-40B4-BE49-F238E27FC236}">
                <a16:creationId xmlns:a16="http://schemas.microsoft.com/office/drawing/2014/main" id="{BB151707-B7C8-71E2-54A4-49A1B86B0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9" r="78640" b="91002"/>
          <a:stretch>
            <a:fillRect/>
          </a:stretch>
        </p:blipFill>
        <p:spPr>
          <a:xfrm>
            <a:off x="7046476" y="3741962"/>
            <a:ext cx="6248932" cy="6578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4C089CD-3167-D092-7238-D4DD38256CE7}"/>
              </a:ext>
            </a:extLst>
          </p:cNvPr>
          <p:cNvGrpSpPr/>
          <p:nvPr/>
        </p:nvGrpSpPr>
        <p:grpSpPr>
          <a:xfrm>
            <a:off x="7055712" y="7847556"/>
            <a:ext cx="10568646" cy="958771"/>
            <a:chOff x="7046476" y="7847556"/>
            <a:chExt cx="10568646" cy="958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E1E4C5-17D4-4DF7-5982-117FFAC8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19" t="10934" r="175" b="3030"/>
            <a:stretch>
              <a:fillRect/>
            </a:stretch>
          </p:blipFill>
          <p:spPr>
            <a:xfrm>
              <a:off x="7046476" y="8364254"/>
              <a:ext cx="8790874" cy="4420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DA8AC1-23A0-5B4C-DE68-8EC22876C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8" r="6451" b="-2941"/>
            <a:stretch>
              <a:fillRect/>
            </a:stretch>
          </p:blipFill>
          <p:spPr>
            <a:xfrm>
              <a:off x="7046477" y="7847556"/>
              <a:ext cx="10565431" cy="5576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C99298-1726-78F9-10FB-97F8AAD3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4211" t="6060" r="175" b="9091"/>
            <a:stretch>
              <a:fillRect/>
            </a:stretch>
          </p:blipFill>
          <p:spPr>
            <a:xfrm>
              <a:off x="14436831" y="8368882"/>
              <a:ext cx="3178291" cy="435977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C3E826-F08E-D34E-E7CD-0C76FE0F83D5}"/>
              </a:ext>
            </a:extLst>
          </p:cNvPr>
          <p:cNvCxnSpPr/>
          <p:nvPr/>
        </p:nvCxnSpPr>
        <p:spPr>
          <a:xfrm flipH="1">
            <a:off x="7069041" y="4349181"/>
            <a:ext cx="172233" cy="390902"/>
          </a:xfrm>
          <a:prstGeom prst="straightConnector1">
            <a:avLst/>
          </a:prstGeom>
          <a:ln>
            <a:solidFill>
              <a:srgbClr val="FFD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92BB7-2B5B-8DFC-ACA8-8CC6BBC96B3B}"/>
              </a:ext>
            </a:extLst>
          </p:cNvPr>
          <p:cNvCxnSpPr/>
          <p:nvPr/>
        </p:nvCxnSpPr>
        <p:spPr>
          <a:xfrm flipV="1">
            <a:off x="9155643" y="4317331"/>
            <a:ext cx="3166836" cy="465845"/>
          </a:xfrm>
          <a:prstGeom prst="straightConnector1">
            <a:avLst/>
          </a:prstGeom>
          <a:ln>
            <a:solidFill>
              <a:srgbClr val="FFD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22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436B8-9AD5-9D52-C045-D9E9240C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B998870-869C-3CF4-1547-410AF4CED2B1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BA6A1CD5-ED41-95B1-7FD2-B69C102D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99B35CB-492F-EE3B-7FB0-388068DD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583B510C-75CB-8BFC-144D-659799597075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46D65E-F77C-EB5B-BE32-3A53AF4F6E18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2327921E-273D-AD6F-C73D-B1A9DEBD9FAF}"/>
              </a:ext>
            </a:extLst>
          </p:cNvPr>
          <p:cNvSpPr txBox="1"/>
          <p:nvPr/>
        </p:nvSpPr>
        <p:spPr>
          <a:xfrm>
            <a:off x="542924" y="1724025"/>
            <a:ext cx="1654304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4.4: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Manually Logging The Actual Passenger's Emotion Per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8554D-8262-9C28-F649-5C4E38CD3CED}"/>
              </a:ext>
            </a:extLst>
          </p:cNvPr>
          <p:cNvSpPr txBox="1"/>
          <p:nvPr/>
        </p:nvSpPr>
        <p:spPr>
          <a:xfrm>
            <a:off x="2104372" y="3803215"/>
            <a:ext cx="140792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This is a core part of the testing methodology for ground truth validation.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7202C6-994A-EBE7-FFCA-FF90C312E924}"/>
              </a:ext>
            </a:extLst>
          </p:cNvPr>
          <p:cNvGrpSpPr/>
          <p:nvPr/>
        </p:nvGrpSpPr>
        <p:grpSpPr>
          <a:xfrm>
            <a:off x="3711421" y="5843392"/>
            <a:ext cx="10568646" cy="958771"/>
            <a:chOff x="7046476" y="7847556"/>
            <a:chExt cx="10568646" cy="958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F7987A-85B3-D537-0362-5EE3629AE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19" t="10934" r="175" b="3030"/>
            <a:stretch>
              <a:fillRect/>
            </a:stretch>
          </p:blipFill>
          <p:spPr>
            <a:xfrm>
              <a:off x="7046476" y="8364254"/>
              <a:ext cx="8790874" cy="4420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6A8531-927B-0D49-CD86-BD73E4A8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" r="6451" b="-2941"/>
            <a:stretch>
              <a:fillRect/>
            </a:stretch>
          </p:blipFill>
          <p:spPr>
            <a:xfrm>
              <a:off x="7046477" y="7847556"/>
              <a:ext cx="10565431" cy="5576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7CC35E-F1A5-9E54-20C8-4A8E159B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211" t="6060" r="175" b="9091"/>
            <a:stretch>
              <a:fillRect/>
            </a:stretch>
          </p:blipFill>
          <p:spPr>
            <a:xfrm>
              <a:off x="14436831" y="8368882"/>
              <a:ext cx="3178291" cy="43597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2BE71CD-0392-F8C2-584E-990DDA6624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0" t="11770" r="-802" b="-3571"/>
          <a:stretch>
            <a:fillRect/>
          </a:stretch>
        </p:blipFill>
        <p:spPr>
          <a:xfrm>
            <a:off x="3711422" y="8180992"/>
            <a:ext cx="10565193" cy="41109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8FEA10E-BC2E-8F6B-11FE-031AEBE0731B}"/>
              </a:ext>
            </a:extLst>
          </p:cNvPr>
          <p:cNvSpPr/>
          <p:nvPr/>
        </p:nvSpPr>
        <p:spPr>
          <a:xfrm>
            <a:off x="10099109" y="6811028"/>
            <a:ext cx="829849" cy="1252601"/>
          </a:xfrm>
          <a:prstGeom prst="downArrow">
            <a:avLst/>
          </a:prstGeom>
          <a:solidFill>
            <a:srgbClr val="FFD100"/>
          </a:solidFill>
          <a:ln>
            <a:solidFill>
              <a:srgbClr val="FFD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8FA850-FFB8-4FAC-DD56-1493B13ECD15}"/>
              </a:ext>
            </a:extLst>
          </p:cNvPr>
          <p:cNvCxnSpPr>
            <a:cxnSpLocks/>
          </p:cNvCxnSpPr>
          <p:nvPr/>
        </p:nvCxnSpPr>
        <p:spPr>
          <a:xfrm flipH="1">
            <a:off x="2098248" y="5065379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ysDot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2D8DD2A-D167-A461-53F5-329F3CED7756}"/>
              </a:ext>
            </a:extLst>
          </p:cNvPr>
          <p:cNvSpPr/>
          <p:nvPr/>
        </p:nvSpPr>
        <p:spPr>
          <a:xfrm>
            <a:off x="6497875" y="6811027"/>
            <a:ext cx="829849" cy="1252601"/>
          </a:xfrm>
          <a:prstGeom prst="downArrow">
            <a:avLst/>
          </a:prstGeom>
          <a:solidFill>
            <a:srgbClr val="FFD100"/>
          </a:solidFill>
          <a:ln>
            <a:solidFill>
              <a:srgbClr val="FFD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38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F4C38-3499-3ABC-0478-CF4DD5AD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1B466AE7-DAE7-BE7D-B420-1DF7A7DAB1E1}"/>
              </a:ext>
            </a:extLst>
          </p:cNvPr>
          <p:cNvSpPr txBox="1"/>
          <p:nvPr/>
        </p:nvSpPr>
        <p:spPr>
          <a:xfrm>
            <a:off x="6043209" y="3803053"/>
            <a:ext cx="637412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Section 5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60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Current Model's Performance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 descr="Efficiency, fast, performance, productive, speed, system icon - Download on  Iconfinder">
            <a:extLst>
              <a:ext uri="{FF2B5EF4-FFF2-40B4-BE49-F238E27FC236}">
                <a16:creationId xmlns:a16="http://schemas.microsoft.com/office/drawing/2014/main" id="{13212FF3-DC56-8CBE-78A1-7E0960D6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5453" y="-172221"/>
            <a:ext cx="5488968" cy="514873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  <a:reflection dist="177800" dir="5400000" sy="-100000" algn="bl" rotWithShape="0"/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1D1F0D7-6CDB-11F4-AA57-F5934A766F47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8C0BD4EA-F114-ED37-15C7-FAF75912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6483A6-96FC-B5DD-039A-6BF2E39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7E2165E4-6FFF-37BF-4491-8AEBDDEEDB2E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3C288-612F-D019-FBBC-3C074F102517}"/>
              </a:ext>
            </a:extLst>
          </p:cNvPr>
          <p:cNvCxnSpPr>
            <a:cxnSpLocks/>
          </p:cNvCxnSpPr>
          <p:nvPr/>
        </p:nvCxnSpPr>
        <p:spPr>
          <a:xfrm flipH="1" flipV="1">
            <a:off x="5296733" y="-3588"/>
            <a:ext cx="646" cy="10399342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F47D50-CB73-860F-DA13-CB2E40619945}"/>
              </a:ext>
            </a:extLst>
          </p:cNvPr>
          <p:cNvCxnSpPr>
            <a:cxnSpLocks/>
          </p:cNvCxnSpPr>
          <p:nvPr/>
        </p:nvCxnSpPr>
        <p:spPr>
          <a:xfrm flipH="1" flipV="1">
            <a:off x="7528436" y="11198773"/>
            <a:ext cx="8346702" cy="47645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0D04B7-C7A7-A212-031B-7664DC026362}"/>
              </a:ext>
            </a:extLst>
          </p:cNvPr>
          <p:cNvCxnSpPr>
            <a:cxnSpLocks/>
          </p:cNvCxnSpPr>
          <p:nvPr/>
        </p:nvCxnSpPr>
        <p:spPr>
          <a:xfrm flipH="1" flipV="1">
            <a:off x="5443690" y="-36245"/>
            <a:ext cx="646" cy="10399342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987878" y="1446440"/>
            <a:ext cx="3236850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Content</a:t>
            </a:r>
            <a:endParaRPr lang="en-US" sz="5400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08894" y="2798681"/>
            <a:ext cx="12542605" cy="7248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Introduction: What is REMS?</a:t>
            </a:r>
            <a:endParaRPr lang="en-US" sz="3600">
              <a:ea typeface="Calibri"/>
              <a:cs typeface="Calibri"/>
            </a:endParaRP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1: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Old Model (</a:t>
            </a:r>
            <a:r>
              <a:rPr lang="en-US" sz="3600" err="1">
                <a:solidFill>
                  <a:srgbClr val="FFD100"/>
                </a:solidFill>
                <a:ea typeface="+mn-lt"/>
                <a:cs typeface="+mn-lt"/>
              </a:rPr>
              <a:t>DeepFace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 with dlib68)</a:t>
            </a: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2: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New Model (</a:t>
            </a:r>
            <a:r>
              <a:rPr lang="en-US" sz="3600" err="1">
                <a:solidFill>
                  <a:srgbClr val="FFD100"/>
                </a:solidFill>
                <a:ea typeface="+mn-lt"/>
                <a:cs typeface="+mn-lt"/>
              </a:rPr>
              <a:t>DeepFace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 and </a:t>
            </a:r>
            <a:r>
              <a:rPr lang="en-US" sz="3600" err="1">
                <a:solidFill>
                  <a:srgbClr val="FFD100"/>
                </a:solidFill>
                <a:ea typeface="+mn-lt"/>
                <a:cs typeface="+mn-lt"/>
              </a:rPr>
              <a:t>MediaPipe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)</a:t>
            </a: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3: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The Bad Lighting Problem &amp; Solution</a:t>
            </a: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4: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Testing Methodologies</a:t>
            </a: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5: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Model's Performance (Current System)</a:t>
            </a:r>
            <a:endParaRPr lang="en-US" sz="3600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6: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Our Custom Model</a:t>
            </a:r>
            <a:endParaRPr lang="en-US" sz="3600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Section 7: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Future Work and Next Steps</a:t>
            </a:r>
            <a:endParaRPr lang="en-US" sz="3600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Conclusion</a:t>
            </a:r>
          </a:p>
          <a:p>
            <a:pPr marL="873760" lvl="1" indent="-436880">
              <a:lnSpc>
                <a:spcPts val="5666"/>
              </a:lnSpc>
              <a:buFont typeface="Arial"/>
              <a:buChar char="•"/>
            </a:pPr>
            <a:endParaRPr lang="en-US" sz="36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CA1198-8C1D-9BC3-56BC-31D1B38894B2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E233004E-B437-4A67-21DD-B0955547D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0E7267-98E9-108A-4D7E-3CEC09472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212EE30-01D2-D692-CD86-496BACFBC2BA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653D-B873-13A5-FF05-6BDD14937A06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6CCFC-9204-91B3-56A0-F529AD65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B9902-7FF4-A307-4415-CEF776336B5F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F8FF6A69-E727-17E2-1B32-22D39EF9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3062D9-E9B4-030D-B6C5-7BCED528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030BAC84-A84D-9F7E-9F41-C1D476B39CF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BF8A7F-0B51-2C90-5E03-6C666E7C97AE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9A86A015-B3EF-7839-4D72-3824B3AB2C1E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5.1: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Current Model's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353F0-25DD-F328-45BA-21667E3A6395}"/>
              </a:ext>
            </a:extLst>
          </p:cNvPr>
          <p:cNvSpPr txBox="1"/>
          <p:nvPr/>
        </p:nvSpPr>
        <p:spPr>
          <a:xfrm>
            <a:off x="1551042" y="3105716"/>
            <a:ext cx="151933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Overall Accuracy: 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85% (Person 1), 84% (Person 2), 85% (combined). This demonstrates strong and consistent performance across different individuals.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FEC65-E745-6E4B-CFA9-54EDD87D7FEA}"/>
              </a:ext>
            </a:extLst>
          </p:cNvPr>
          <p:cNvSpPr txBox="1"/>
          <p:nvPr/>
        </p:nvSpPr>
        <p:spPr>
          <a:xfrm>
            <a:off x="6241211" y="5583447"/>
            <a:ext cx="5115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Per-Emotion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404BA-6CDF-D865-1436-E793CD4655FD}"/>
              </a:ext>
            </a:extLst>
          </p:cNvPr>
          <p:cNvSpPr txBox="1"/>
          <p:nvPr/>
        </p:nvSpPr>
        <p:spPr>
          <a:xfrm>
            <a:off x="2316192" y="6467654"/>
            <a:ext cx="2786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Happy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730C7-B7C2-E8D1-60E8-B7EDE6CC175C}"/>
              </a:ext>
            </a:extLst>
          </p:cNvPr>
          <p:cNvSpPr txBox="1"/>
          <p:nvPr/>
        </p:nvSpPr>
        <p:spPr>
          <a:xfrm>
            <a:off x="5055079" y="6467654"/>
            <a:ext cx="2786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Sad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03234-346A-757B-404A-91067780C94D}"/>
              </a:ext>
            </a:extLst>
          </p:cNvPr>
          <p:cNvSpPr txBox="1"/>
          <p:nvPr/>
        </p:nvSpPr>
        <p:spPr>
          <a:xfrm>
            <a:off x="7793965" y="6467654"/>
            <a:ext cx="2786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Angry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9D2BB-44B0-A782-57BA-65B58CA10403}"/>
              </a:ext>
            </a:extLst>
          </p:cNvPr>
          <p:cNvSpPr txBox="1"/>
          <p:nvPr/>
        </p:nvSpPr>
        <p:spPr>
          <a:xfrm>
            <a:off x="10532852" y="6467654"/>
            <a:ext cx="2786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Neutral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8016B-92DA-E762-6547-A5941297E458}"/>
              </a:ext>
            </a:extLst>
          </p:cNvPr>
          <p:cNvSpPr txBox="1"/>
          <p:nvPr/>
        </p:nvSpPr>
        <p:spPr>
          <a:xfrm>
            <a:off x="13271739" y="6467654"/>
            <a:ext cx="2786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Fear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E207A-9331-B1D2-F4BC-2566A4D2DCC2}"/>
              </a:ext>
            </a:extLst>
          </p:cNvPr>
          <p:cNvSpPr txBox="1"/>
          <p:nvPr/>
        </p:nvSpPr>
        <p:spPr>
          <a:xfrm>
            <a:off x="2402456" y="7028371"/>
            <a:ext cx="261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91%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10C2C-4F02-738B-0B1E-B211C1106B6E}"/>
              </a:ext>
            </a:extLst>
          </p:cNvPr>
          <p:cNvSpPr txBox="1"/>
          <p:nvPr/>
        </p:nvSpPr>
        <p:spPr>
          <a:xfrm>
            <a:off x="5141343" y="7028371"/>
            <a:ext cx="261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96%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B37C7C-BD3F-197F-BB25-F384FB3A905A}"/>
              </a:ext>
            </a:extLst>
          </p:cNvPr>
          <p:cNvSpPr txBox="1"/>
          <p:nvPr/>
        </p:nvSpPr>
        <p:spPr>
          <a:xfrm>
            <a:off x="7837097" y="7028371"/>
            <a:ext cx="261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95%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94AFD5-2D26-D62D-6542-7355C4B91A54}"/>
              </a:ext>
            </a:extLst>
          </p:cNvPr>
          <p:cNvSpPr txBox="1"/>
          <p:nvPr/>
        </p:nvSpPr>
        <p:spPr>
          <a:xfrm>
            <a:off x="10619116" y="7028371"/>
            <a:ext cx="261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76%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62EC2-FF77-A0D2-9AE1-1832E50A00F2}"/>
              </a:ext>
            </a:extLst>
          </p:cNvPr>
          <p:cNvSpPr txBox="1"/>
          <p:nvPr/>
        </p:nvSpPr>
        <p:spPr>
          <a:xfrm>
            <a:off x="13358002" y="7028371"/>
            <a:ext cx="2613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96%</a:t>
            </a:r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8AF482-CA1B-728F-9B0E-B969B7D46EA9}"/>
              </a:ext>
            </a:extLst>
          </p:cNvPr>
          <p:cNvCxnSpPr>
            <a:cxnSpLocks/>
          </p:cNvCxnSpPr>
          <p:nvPr/>
        </p:nvCxnSpPr>
        <p:spPr>
          <a:xfrm flipH="1">
            <a:off x="2092044" y="633541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25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1B273-1419-6614-E676-FD06546F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B81B1B-B2A2-C1B2-7FE3-5C4364251C34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6360E88-11DA-7227-84D7-940BBF53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8D7A47-802B-876F-BEB4-E765EAA4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253B30B0-30BC-FEAE-CC12-8E1F91420EED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D5C412-118F-E74B-4E51-F2DED18F8E72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1656CC42-E345-0ADD-FBF2-001BB4EEDD30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5.2: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Current Model's Metrics &amp;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36E0F-21D4-32AE-1A83-6640046EA037}"/>
              </a:ext>
            </a:extLst>
          </p:cNvPr>
          <p:cNvSpPr txBox="1"/>
          <p:nvPr/>
        </p:nvSpPr>
        <p:spPr>
          <a:xfrm>
            <a:off x="919774" y="2827822"/>
            <a:ext cx="823332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Precision, Recall, F1-score (Examples):</a:t>
            </a:r>
            <a:endParaRPr lang="en-US">
              <a:solidFill>
                <a:schemeClr val="bg1"/>
              </a:solidFill>
              <a:latin typeface="Aptos" panose="02110004020202020204"/>
              <a:ea typeface="Calibri"/>
              <a:cs typeface="Calibri"/>
            </a:endParaRPr>
          </a:p>
          <a:p>
            <a:endParaRPr lang="en-US" sz="1000" b="1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Our model exhibits particularly high performance for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'Happy'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'Sad'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'Angry'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emotions, indicating robust detection in these categories.</a:t>
            </a:r>
            <a:endParaRPr lang="en-US">
              <a:solidFill>
                <a:schemeClr val="bg1"/>
              </a:solidFill>
            </a:endParaRPr>
          </a:p>
          <a:p>
            <a:endParaRPr lang="en-US" sz="1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Happy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Precision 0.88, Recall 0.91, F1 0.90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Sad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Precision 0.71, Recall 0.96, F1 0.81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Angry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Precision 0.92, Recall 1.00, F1 0.96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Neutral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Precision 0.99, Recall 0.76, F1 0.86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Fear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Precision 0.50, Recall 1.00, F1 0.67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8D574E2C-BC9A-5967-A242-E0B7DD0C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830286"/>
            <a:ext cx="8670473" cy="2928258"/>
          </a:xfrm>
          <a:prstGeom prst="rect">
            <a:avLst/>
          </a:prstGeom>
        </p:spPr>
      </p:pic>
      <p:pic>
        <p:nvPicPr>
          <p:cNvPr id="14" name="Picture 1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89497BD-639D-1FFB-6CA5-76ED111E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328" y="5932714"/>
            <a:ext cx="8670472" cy="28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0"/>
          <p:cNvSpPr/>
          <p:nvPr/>
        </p:nvSpPr>
        <p:spPr>
          <a:xfrm>
            <a:off x="5711212" y="5967412"/>
            <a:ext cx="9247986" cy="0"/>
          </a:xfrm>
          <a:prstGeom prst="line">
            <a:avLst/>
          </a:prstGeom>
          <a:ln w="161925" cap="flat">
            <a:solidFill>
              <a:srgbClr val="FFD1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614836F-734F-971F-1AAC-F9D3B0F74B27}"/>
              </a:ext>
            </a:extLst>
          </p:cNvPr>
          <p:cNvCxnSpPr/>
          <p:nvPr/>
        </p:nvCxnSpPr>
        <p:spPr>
          <a:xfrm flipH="1">
            <a:off x="4191662" y="92418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468AA-D72A-A52C-3DDB-ADA78DD026B4}"/>
              </a:ext>
            </a:extLst>
          </p:cNvPr>
          <p:cNvGrpSpPr/>
          <p:nvPr/>
        </p:nvGrpSpPr>
        <p:grpSpPr>
          <a:xfrm>
            <a:off x="325211" y="374010"/>
            <a:ext cx="3670498" cy="735351"/>
            <a:chOff x="523875" y="572675"/>
            <a:chExt cx="5058425" cy="1021101"/>
          </a:xfrm>
        </p:grpSpPr>
        <p:pic>
          <p:nvPicPr>
            <p:cNvPr id="4" name="Picture 3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F9A0C819-5A32-B3E2-EB58-97AF54F6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455AF1-E401-ED79-5D66-33552B2B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2E86E28B-010C-5ABC-C1A0-679A1029670B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Freeform 14">
            <a:extLst>
              <a:ext uri="{FF2B5EF4-FFF2-40B4-BE49-F238E27FC236}">
                <a16:creationId xmlns:a16="http://schemas.microsoft.com/office/drawing/2014/main" id="{5F8D0A13-A7ED-34A5-F70A-FA2E4605ED0C}"/>
              </a:ext>
            </a:extLst>
          </p:cNvPr>
          <p:cNvSpPr/>
          <p:nvPr/>
        </p:nvSpPr>
        <p:spPr>
          <a:xfrm rot="10800000" flipH="1" flipV="1">
            <a:off x="136647" y="950249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434F007-2F89-4865-086F-C57ADDCCBB3E}"/>
              </a:ext>
            </a:extLst>
          </p:cNvPr>
          <p:cNvSpPr txBox="1"/>
          <p:nvPr/>
        </p:nvSpPr>
        <p:spPr>
          <a:xfrm>
            <a:off x="2927360" y="3662135"/>
            <a:ext cx="637412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Section 6</a:t>
            </a:r>
            <a:endParaRPr lang="en-US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60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Our Custom Model</a:t>
            </a:r>
            <a:endParaRPr lang="en-US" sz="6000" b="1">
              <a:solidFill>
                <a:srgbClr val="FFFFFF"/>
              </a:solidFill>
              <a:latin typeface="Calibri (MS) Bold"/>
              <a:ea typeface="Calibri"/>
              <a:cs typeface="Calibri (MS)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03956-A1C9-C17F-2C90-3A363492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497010FB-5600-FD58-E219-73701C122BEF}"/>
              </a:ext>
            </a:extLst>
          </p:cNvPr>
          <p:cNvSpPr/>
          <p:nvPr/>
        </p:nvSpPr>
        <p:spPr>
          <a:xfrm rot="5400000" flipH="1">
            <a:off x="-2787283" y="6745961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768840A-BFEA-3446-2B2A-5E257E461CF1}"/>
              </a:ext>
            </a:extLst>
          </p:cNvPr>
          <p:cNvSpPr/>
          <p:nvPr/>
        </p:nvSpPr>
        <p:spPr>
          <a:xfrm>
            <a:off x="2913680" y="3943171"/>
            <a:ext cx="10049179" cy="1310754"/>
          </a:xfrm>
          <a:custGeom>
            <a:avLst/>
            <a:gdLst/>
            <a:ahLst/>
            <a:cxnLst/>
            <a:rect l="l" t="t" r="r" b="b"/>
            <a:pathLst>
              <a:path w="3101685" h="1135868">
                <a:moveTo>
                  <a:pt x="0" y="0"/>
                </a:moveTo>
                <a:lnTo>
                  <a:pt x="3101685" y="0"/>
                </a:lnTo>
                <a:lnTo>
                  <a:pt x="3101685" y="1135868"/>
                </a:lnTo>
                <a:lnTo>
                  <a:pt x="0" y="113586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86078B3-9A26-FA8B-A3AF-C3BF198C3EA4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75028A-4B7F-4BAD-033A-442777E26567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907972CF-A6A9-5987-3BB9-C3332659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A20C6A-67A6-6937-2A24-2CA59190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27E73FE6-8B59-983A-D412-AA0C750CAB80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A8DC068C-9C84-6DC2-D662-41EFD48A9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12" y="2792623"/>
            <a:ext cx="16168962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Base: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ResNet-18</a:t>
            </a:r>
            <a:endParaRPr lang="en-US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                 A lightweight and</a:t>
            </a:r>
            <a:r>
              <a:rPr lang="en-US" sz="3200" b="1">
                <a:solidFill>
                  <a:schemeClr val="bg1"/>
                </a:solidFill>
                <a:latin typeface="Calibri"/>
                <a:ea typeface="Calibri"/>
                <a:cs typeface="Arial"/>
              </a:rPr>
              <a:t> 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e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fficient CNN backbone for feature </a:t>
            </a:r>
            <a:r>
              <a:rPr lang="en-US" sz="32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extraction.</a:t>
            </a:r>
            <a:endParaRPr lang="en-US" alt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altLang="en-US" sz="32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Enhancement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: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CBAM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(Convolutional Block Attention Module)</a:t>
            </a:r>
            <a:endParaRPr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                          Adds </a:t>
            </a:r>
            <a:r>
              <a:rPr lang="en-US" sz="32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attention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mechanisms to </a:t>
            </a:r>
            <a:r>
              <a:rPr lang="en-US" sz="32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focus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on the most relevant or important features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lvl="0" indent="-45720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Dataset: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FER2013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(7 emotions) (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35,887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Images)</a:t>
            </a:r>
            <a:endParaRPr lang="en-US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altLang="en-US" sz="32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Preprocessing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: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Convert grayscale → RGB, resize to 224x224 and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n</a:t>
            </a:r>
            <a:r>
              <a:rPr lang="en-US" sz="32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ormalize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pixel values using ImageNet mean &amp; std</a:t>
            </a:r>
            <a:endParaRPr lang="en-US" alt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altLang="en-US" sz="2000">
              <a:solidFill>
                <a:srgbClr val="FFD100"/>
              </a:solidFill>
              <a:latin typeface="Calibri"/>
              <a:ea typeface="Calibri"/>
              <a:cs typeface="Calibri"/>
            </a:endParaRPr>
          </a:p>
          <a:p>
            <a:pPr marL="457200" lvl="0" indent="-45720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Augmentation: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Albumentations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library, r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andom transforms like flip, blur, contrast, dropout to improve generalization.</a:t>
            </a:r>
            <a:endParaRPr lang="en-US" altLang="en-US" sz="36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1B0F9F-FA4A-D119-260D-80842A9BB95E}"/>
              </a:ext>
            </a:extLst>
          </p:cNvPr>
          <p:cNvCxnSpPr/>
          <p:nvPr/>
        </p:nvCxnSpPr>
        <p:spPr>
          <a:xfrm flipH="1">
            <a:off x="4191662" y="84499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0427FC19-E0F8-1C63-242B-C9FF6986C25C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6.1: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Model's Architecture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51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D1E53-F9A9-1099-7401-C8E68234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04E55272-8324-B4D0-AD66-5EDEA16D1A94}"/>
              </a:ext>
            </a:extLst>
          </p:cNvPr>
          <p:cNvSpPr/>
          <p:nvPr/>
        </p:nvSpPr>
        <p:spPr>
          <a:xfrm rot="5400000" flipH="1">
            <a:off x="-2736363" y="6778618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9A78A5-FDE1-63F4-0D0D-D78921BB424E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9BA91C03-03B0-8707-7055-4705C490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74CD3B7-75D9-14DE-C0A2-97EC3B24E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3D33D2AC-CE1B-A320-C60A-58964DDDC8B4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70D6CB-9CEB-F731-7F26-A934E5CA6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580" y="3926992"/>
            <a:ext cx="435419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"/>
                <a:cs typeface="Arial"/>
              </a:rPr>
              <a:t>Stage 2: </a:t>
            </a:r>
            <a:br>
              <a:rPr lang="en-US" altLang="en-US" sz="3600">
                <a:solidFill>
                  <a:srgbClr val="FFD100"/>
                </a:solidFill>
                <a:latin typeface="Arial"/>
                <a:cs typeface="Arial"/>
              </a:rPr>
            </a:b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End-to-end </a:t>
            </a:r>
            <a:r>
              <a:rPr lang="en-US" altLang="en-US" sz="3600">
                <a:solidFill>
                  <a:schemeClr val="bg1"/>
                </a:solidFill>
                <a:latin typeface="Arial"/>
                <a:cs typeface="Arial"/>
              </a:rPr>
              <a:t>fine-tuning </a:t>
            </a:r>
            <a:r>
              <a:rPr lang="en-US" sz="3600">
                <a:solidFill>
                  <a:schemeClr val="bg1"/>
                </a:solidFill>
                <a:latin typeface="Aptos"/>
                <a:cs typeface="Arial"/>
              </a:rPr>
              <a:t>Unfreeze</a:t>
            </a:r>
            <a:r>
              <a:rPr lang="en-US" sz="3600">
                <a:solidFill>
                  <a:schemeClr val="bg1"/>
                </a:solidFill>
              </a:rPr>
              <a:t> the </a:t>
            </a:r>
            <a:r>
              <a:rPr lang="en-US" sz="3600">
                <a:solidFill>
                  <a:srgbClr val="FFD100"/>
                </a:solidFill>
              </a:rPr>
              <a:t>full model</a:t>
            </a:r>
            <a:r>
              <a:rPr lang="en-US" sz="3600">
                <a:solidFill>
                  <a:schemeClr val="bg1"/>
                </a:solidFill>
              </a:rPr>
              <a:t> and </a:t>
            </a:r>
            <a:r>
              <a:rPr lang="en-US" sz="3600">
                <a:solidFill>
                  <a:srgbClr val="FFD100"/>
                </a:solidFill>
              </a:rPr>
              <a:t>fine-tune</a:t>
            </a:r>
            <a:r>
              <a:rPr lang="en-US" sz="3600">
                <a:solidFill>
                  <a:schemeClr val="bg1"/>
                </a:solidFill>
              </a:rPr>
              <a:t> all layers for better </a:t>
            </a:r>
            <a:r>
              <a:rPr lang="en-US" sz="3600">
                <a:solidFill>
                  <a:srgbClr val="FFD100"/>
                </a:solidFill>
              </a:rPr>
              <a:t>accuracy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 </a:t>
            </a:r>
            <a:endParaRPr 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"/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7216D5-C6FA-A380-BA99-CB7B49C55AA7}"/>
              </a:ext>
            </a:extLst>
          </p:cNvPr>
          <p:cNvCxnSpPr/>
          <p:nvPr/>
        </p:nvCxnSpPr>
        <p:spPr>
          <a:xfrm flipH="1">
            <a:off x="4191662" y="820300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64B17D84-C135-A7D2-1E31-63489B2CB417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6.2: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Model's Training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84BFD-CCAC-2F31-867E-79D9073D4ACD}"/>
              </a:ext>
            </a:extLst>
          </p:cNvPr>
          <p:cNvSpPr txBox="1"/>
          <p:nvPr/>
        </p:nvSpPr>
        <p:spPr>
          <a:xfrm>
            <a:off x="3403949" y="3928475"/>
            <a:ext cx="372962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D100"/>
                </a:solidFill>
                <a:latin typeface="Arial"/>
                <a:cs typeface="Arial"/>
              </a:rPr>
              <a:t>Stage 1:</a:t>
            </a:r>
            <a:r>
              <a:rPr lang="en-US" sz="3600">
                <a:solidFill>
                  <a:srgbClr val="FFD100"/>
                </a:solidFill>
                <a:latin typeface="Arial"/>
                <a:cs typeface="Arial"/>
              </a:rPr>
              <a:t> </a:t>
            </a:r>
            <a:r>
              <a:rPr lang="en-US" sz="3600">
                <a:solidFill>
                  <a:srgbClr val="FFFFFF"/>
                </a:solidFill>
                <a:latin typeface="Arial"/>
                <a:cs typeface="Arial"/>
              </a:rPr>
              <a:t>Classifier head</a:t>
            </a:r>
            <a:r>
              <a:rPr lang="en-US" sz="3600">
                <a:latin typeface="Arial"/>
                <a:cs typeface="Arial"/>
              </a:rPr>
              <a:t>​</a:t>
            </a:r>
            <a:br>
              <a:rPr lang="en-US" sz="3600">
                <a:latin typeface="Arial"/>
                <a:cs typeface="Arial"/>
              </a:rPr>
            </a:br>
            <a:r>
              <a:rPr lang="en-US" sz="3600">
                <a:solidFill>
                  <a:srgbClr val="FFFFFF"/>
                </a:solidFill>
                <a:cs typeface="Arial"/>
              </a:rPr>
              <a:t>Train only the </a:t>
            </a:r>
            <a:r>
              <a:rPr lang="en-US" sz="3600">
                <a:solidFill>
                  <a:srgbClr val="FFD100"/>
                </a:solidFill>
                <a:cs typeface="Arial"/>
              </a:rPr>
              <a:t>last layers</a:t>
            </a:r>
            <a:r>
              <a:rPr lang="en-US" sz="3600">
                <a:solidFill>
                  <a:srgbClr val="FFFFFF"/>
                </a:solidFill>
                <a:cs typeface="Arial"/>
              </a:rPr>
              <a:t> first to help the model adapt </a:t>
            </a:r>
            <a:r>
              <a:rPr lang="en-US" sz="3600">
                <a:solidFill>
                  <a:srgbClr val="FFD100"/>
                </a:solidFill>
                <a:cs typeface="Arial"/>
              </a:rPr>
              <a:t>gradually</a:t>
            </a:r>
            <a:r>
              <a:rPr lang="en-US" sz="3600">
                <a:cs typeface="Arial"/>
              </a:rPr>
              <a:t>​</a:t>
            </a:r>
            <a:endParaRPr lang="en-US"/>
          </a:p>
          <a:p>
            <a:pPr algn="ctr">
              <a:buFont typeface=""/>
              <a:buChar char="•"/>
            </a:pPr>
            <a:endParaRPr lang="en-US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EE400-12AF-F9A4-DC29-E0613A27D408}"/>
              </a:ext>
            </a:extLst>
          </p:cNvPr>
          <p:cNvSpPr txBox="1"/>
          <p:nvPr/>
        </p:nvSpPr>
        <p:spPr>
          <a:xfrm>
            <a:off x="945715" y="2550612"/>
            <a:ext cx="49195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latin typeface="Arial"/>
              </a:rPr>
              <a:t>Multi-stage Training</a:t>
            </a:r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36A378-0935-46FA-E1A3-D24B704B5B34}"/>
              </a:ext>
            </a:extLst>
          </p:cNvPr>
          <p:cNvCxnSpPr>
            <a:cxnSpLocks/>
          </p:cNvCxnSpPr>
          <p:nvPr/>
        </p:nvCxnSpPr>
        <p:spPr>
          <a:xfrm flipH="1">
            <a:off x="1655141" y="3607340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C2EA6-B168-8A38-B050-32656BE58BC0}"/>
              </a:ext>
            </a:extLst>
          </p:cNvPr>
          <p:cNvCxnSpPr>
            <a:cxnSpLocks/>
          </p:cNvCxnSpPr>
          <p:nvPr/>
        </p:nvCxnSpPr>
        <p:spPr>
          <a:xfrm flipH="1">
            <a:off x="9061153" y="3622997"/>
            <a:ext cx="20215" cy="5547073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3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B4FC6-47F9-15E7-8E45-17E17374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67D75158-DC72-6B0D-252D-B7B20DB8C7D7}"/>
              </a:ext>
            </a:extLst>
          </p:cNvPr>
          <p:cNvSpPr/>
          <p:nvPr/>
        </p:nvSpPr>
        <p:spPr>
          <a:xfrm rot="-5400000" flipH="1">
            <a:off x="-1140476" y="7188373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B4316C-BD5F-6565-1CF0-335B57860342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92E268E3-6471-2185-6AD6-79EED0E1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0284E01-04FE-10C4-C74B-6F86ACA4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C3C01ACA-F5A6-0F99-A439-9F6F899415E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F2E9CD-73ED-78D9-F7A2-48082B00AF8D}"/>
              </a:ext>
            </a:extLst>
          </p:cNvPr>
          <p:cNvSpPr txBox="1"/>
          <p:nvPr/>
        </p:nvSpPr>
        <p:spPr>
          <a:xfrm>
            <a:off x="1788313" y="3120060"/>
            <a:ext cx="13549942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FFD100"/>
                </a:solidFill>
              </a:rPr>
              <a:t>Label smoothing: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Helps prevent the model from becoming </a:t>
            </a:r>
            <a:r>
              <a:rPr lang="en-US" sz="3200">
                <a:solidFill>
                  <a:srgbClr val="FFD100"/>
                </a:solidFill>
              </a:rPr>
              <a:t>overconfident</a:t>
            </a:r>
            <a:r>
              <a:rPr lang="en-US" sz="3200">
                <a:solidFill>
                  <a:schemeClr val="bg1"/>
                </a:solidFill>
              </a:rPr>
              <a:t>, so it leads to better generalization on unseen data.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</a:rPr>
              <a:t>Class weights:</a:t>
            </a:r>
            <a:r>
              <a:rPr lang="en-US" sz="3600">
                <a:solidFill>
                  <a:srgbClr val="FFD100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Handles class imbalance by giving more importance to </a:t>
            </a:r>
            <a:r>
              <a:rPr lang="en-US" sz="3200">
                <a:solidFill>
                  <a:srgbClr val="FFD100"/>
                </a:solidFill>
              </a:rPr>
              <a:t>rare </a:t>
            </a:r>
            <a:r>
              <a:rPr lang="en-US" sz="3200">
                <a:solidFill>
                  <a:schemeClr val="bg1"/>
                </a:solidFill>
              </a:rPr>
              <a:t>classes.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  <a:p>
            <a:r>
              <a:rPr lang="en-US" sz="3600" b="1">
                <a:solidFill>
                  <a:srgbClr val="FFD100"/>
                </a:solidFill>
              </a:rPr>
              <a:t>Data augmentation:</a:t>
            </a:r>
            <a:r>
              <a:rPr lang="en-US" sz="3600">
                <a:solidFill>
                  <a:srgbClr val="FFD100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Applies random changes like flipping, cropping, and brightness adjustment to generate diverse training samples helping the model perform better on new, unseen images</a:t>
            </a:r>
            <a:r>
              <a:rPr lang="en-US" sz="3200"/>
              <a:t>. </a:t>
            </a:r>
            <a:endParaRPr lang="en-US" sz="320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186B0-1FF4-66E6-169C-AF948039BD19}"/>
              </a:ext>
            </a:extLst>
          </p:cNvPr>
          <p:cNvCxnSpPr/>
          <p:nvPr/>
        </p:nvCxnSpPr>
        <p:spPr>
          <a:xfrm flipH="1">
            <a:off x="4191662" y="820300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10">
            <a:extLst>
              <a:ext uri="{FF2B5EF4-FFF2-40B4-BE49-F238E27FC236}">
                <a16:creationId xmlns:a16="http://schemas.microsoft.com/office/drawing/2014/main" id="{8EAF94DA-0028-BAE0-A8A1-717B31EF0987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6.3: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Model's Techniques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553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76E56-447D-3890-1AEB-E760B6C7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5CC4B-C1B7-6C15-DB6D-D770A60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77" y="3835104"/>
            <a:ext cx="17842793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600">
              <a:solidFill>
                <a:srgbClr val="FFD100"/>
              </a:solidFill>
              <a:latin typeface="Arial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3600">
              <a:solidFill>
                <a:srgbClr val="FFD1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/>
              <a:t>.</a:t>
            </a:r>
            <a:endParaRPr lang="en-US" sz="4000">
              <a:solidFill>
                <a:srgbClr val="FFD1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3600">
              <a:solidFill>
                <a:srgbClr val="FFD1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4000" b="0" i="0" u="none" strike="noStrike" cap="none" normalizeH="0" baseline="0">
              <a:ln>
                <a:noFill/>
              </a:ln>
              <a:solidFill>
                <a:srgbClr val="FFD1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E19CC02-4FB1-F835-5CED-B81CCF2D733A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6.4: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Model's Challenges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5BF6F-F915-18E5-E076-0D9C5C8AD657}"/>
              </a:ext>
            </a:extLst>
          </p:cNvPr>
          <p:cNvSpPr txBox="1"/>
          <p:nvPr/>
        </p:nvSpPr>
        <p:spPr>
          <a:xfrm>
            <a:off x="8814444" y="3115559"/>
            <a:ext cx="4102273" cy="4421803"/>
          </a:xfrm>
          <a:prstGeom prst="flowChartAlternateProcess">
            <a:avLst/>
          </a:prstGeom>
          <a:noFill/>
          <a:ln w="57150">
            <a:solidFill>
              <a:srgbClr val="FFD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D100"/>
                </a:solidFill>
                <a:cs typeface="Arial"/>
              </a:rPr>
              <a:t>Overfitting Risk</a:t>
            </a:r>
            <a:r>
              <a:rPr lang="en-US" sz="3200" b="1">
                <a:cs typeface="Arial"/>
              </a:rPr>
              <a:t>​</a:t>
            </a:r>
            <a:endParaRPr lang="en-US" sz="3200" b="1"/>
          </a:p>
          <a:p>
            <a:r>
              <a:rPr lang="en-US" sz="2800">
                <a:solidFill>
                  <a:srgbClr val="FFFFFF"/>
                </a:solidFill>
                <a:cs typeface="Arial"/>
              </a:rPr>
              <a:t>Small dataset size made the model likely to memorize training data.</a:t>
            </a:r>
            <a:r>
              <a:rPr lang="en-US" sz="2800">
                <a:cs typeface="Arial"/>
              </a:rPr>
              <a:t>​</a:t>
            </a:r>
          </a:p>
          <a:p>
            <a:r>
              <a:rPr lang="en-US" sz="2800" i="1">
                <a:solidFill>
                  <a:srgbClr val="D3A3FF"/>
                </a:solidFill>
                <a:cs typeface="Arial"/>
              </a:rPr>
              <a:t>Solution:</a:t>
            </a:r>
            <a:r>
              <a:rPr lang="en-US" sz="2800">
                <a:solidFill>
                  <a:srgbClr val="D3A3FF"/>
                </a:solidFill>
                <a:cs typeface="Arial"/>
              </a:rPr>
              <a:t> </a:t>
            </a:r>
            <a:r>
              <a:rPr lang="en-US" sz="2800">
                <a:solidFill>
                  <a:srgbClr val="FFFFFF"/>
                </a:solidFill>
                <a:cs typeface="Arial"/>
              </a:rPr>
              <a:t>Used </a:t>
            </a:r>
            <a:r>
              <a:rPr lang="en-US" sz="2800" b="1">
                <a:solidFill>
                  <a:srgbClr val="FFFFFF"/>
                </a:solidFill>
                <a:cs typeface="Arial"/>
              </a:rPr>
              <a:t>data augmentation,</a:t>
            </a:r>
            <a:r>
              <a:rPr lang="en-US" sz="2800">
                <a:solidFill>
                  <a:srgbClr val="FFFFFF"/>
                </a:solidFill>
                <a:cs typeface="Arial"/>
              </a:rPr>
              <a:t> </a:t>
            </a:r>
          </a:p>
          <a:p>
            <a:r>
              <a:rPr lang="en-US" sz="2800" b="1">
                <a:solidFill>
                  <a:srgbClr val="FFFFFF"/>
                </a:solidFill>
                <a:cs typeface="Arial"/>
              </a:rPr>
              <a:t>dropout</a:t>
            </a:r>
            <a:r>
              <a:rPr lang="en-US" sz="2800">
                <a:solidFill>
                  <a:srgbClr val="FFFFFF"/>
                </a:solidFill>
                <a:cs typeface="Arial"/>
              </a:rPr>
              <a:t>, and </a:t>
            </a:r>
            <a:r>
              <a:rPr lang="en-US" sz="2800" b="1">
                <a:solidFill>
                  <a:srgbClr val="FFFFFF"/>
                </a:solidFill>
                <a:cs typeface="Arial"/>
              </a:rPr>
              <a:t>early stopping</a:t>
            </a:r>
            <a:r>
              <a:rPr lang="en-US" sz="2800">
                <a:solidFill>
                  <a:srgbClr val="FFFFFF"/>
                </a:solidFill>
                <a:cs typeface="Arial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3E60D-70A4-2456-2345-C079BF5954C8}"/>
              </a:ext>
            </a:extLst>
          </p:cNvPr>
          <p:cNvSpPr txBox="1"/>
          <p:nvPr/>
        </p:nvSpPr>
        <p:spPr>
          <a:xfrm>
            <a:off x="3741782" y="3413875"/>
            <a:ext cx="4117930" cy="3507343"/>
          </a:xfrm>
          <a:prstGeom prst="flowChartAlternateProcess">
            <a:avLst/>
          </a:prstGeom>
          <a:noFill/>
          <a:ln w="57150">
            <a:solidFill>
              <a:srgbClr val="FFD1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D100"/>
                </a:solidFill>
                <a:cs typeface="Arial"/>
              </a:rPr>
              <a:t>Emotion Similarity</a:t>
            </a:r>
            <a:r>
              <a:rPr lang="en-US" sz="3200" b="1">
                <a:cs typeface="Arial"/>
              </a:rPr>
              <a:t>​</a:t>
            </a:r>
            <a:endParaRPr lang="en-US" sz="3200" b="1">
              <a:latin typeface="Arial"/>
              <a:cs typeface="Arial"/>
            </a:endParaRPr>
          </a:p>
          <a:p>
            <a:r>
              <a:rPr lang="en-US" sz="2800">
                <a:solidFill>
                  <a:srgbClr val="FFFFFF"/>
                </a:solidFill>
                <a:cs typeface="Arial"/>
              </a:rPr>
              <a:t>Similar expressions (e.g., sad vs. neutral) caused confusion.</a:t>
            </a:r>
            <a:r>
              <a:rPr lang="en-US" sz="2800">
                <a:cs typeface="Arial"/>
              </a:rPr>
              <a:t>​</a:t>
            </a:r>
          </a:p>
          <a:p>
            <a:r>
              <a:rPr lang="en-US" sz="2800" i="1">
                <a:solidFill>
                  <a:srgbClr val="D3A3FF"/>
                </a:solidFill>
                <a:cs typeface="Arial"/>
              </a:rPr>
              <a:t>Solution:</a:t>
            </a:r>
            <a:r>
              <a:rPr lang="en-US" sz="2800">
                <a:solidFill>
                  <a:srgbClr val="D3A3FF"/>
                </a:solidFill>
                <a:cs typeface="Arial"/>
              </a:rPr>
              <a:t> </a:t>
            </a:r>
            <a:r>
              <a:rPr lang="en-US" sz="2800">
                <a:solidFill>
                  <a:srgbClr val="FFFFFF"/>
                </a:solidFill>
                <a:cs typeface="Arial"/>
              </a:rPr>
              <a:t>Used CBAM and smoothing to improve distinction.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050A15-8D54-0145-428D-821354F2D295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12" name="Picture 11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0698E7DC-4C34-FEF2-7364-0D4A13CBC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573044-6385-00B5-0E58-6BF42EDD1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3941D48A-2D77-0473-26C6-5B5C22C74922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5AD685-51D0-60CC-A63B-5B01C6D69407}"/>
              </a:ext>
            </a:extLst>
          </p:cNvPr>
          <p:cNvCxnSpPr/>
          <p:nvPr/>
        </p:nvCxnSpPr>
        <p:spPr>
          <a:xfrm flipH="1">
            <a:off x="4191662" y="820300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DBA834-CFD4-CE33-CC1D-D63735A38ADA}"/>
              </a:ext>
            </a:extLst>
          </p:cNvPr>
          <p:cNvCxnSpPr>
            <a:cxnSpLocks/>
          </p:cNvCxnSpPr>
          <p:nvPr/>
        </p:nvCxnSpPr>
        <p:spPr>
          <a:xfrm flipH="1">
            <a:off x="-4558" y="949457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1B4C8-0125-A6EF-5E20-B5C18E2A4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6A2FB5CE-72C0-7261-D3C2-F52B33D6792C}"/>
              </a:ext>
            </a:extLst>
          </p:cNvPr>
          <p:cNvSpPr/>
          <p:nvPr/>
        </p:nvSpPr>
        <p:spPr>
          <a:xfrm rot="5400000" flipH="1">
            <a:off x="-2736363" y="6778618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3EE38D8-D46F-CBD0-0DDE-F43AB49BB5B1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51B1B7-C442-2A04-8186-8CA4595680FA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7A26DEE5-A502-9EF2-A253-E5F3700C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4CAC85-3D4D-0BB5-CD24-702AEA36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2C06F793-907E-B536-3FC4-62D1A65DF936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 descr="A graph showing the growth of a train&#10;&#10;AI-generated content may be incorrect.">
            <a:extLst>
              <a:ext uri="{FF2B5EF4-FFF2-40B4-BE49-F238E27FC236}">
                <a16:creationId xmlns:a16="http://schemas.microsoft.com/office/drawing/2014/main" id="{26E97019-580D-3708-EA5F-2E6A64474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45" y="2406347"/>
            <a:ext cx="8298016" cy="557456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FD2BE-BA3A-D60F-E4FA-46676FC081D7}"/>
              </a:ext>
            </a:extLst>
          </p:cNvPr>
          <p:cNvCxnSpPr/>
          <p:nvPr/>
        </p:nvCxnSpPr>
        <p:spPr>
          <a:xfrm flipH="1">
            <a:off x="4191662" y="79041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B3B8BAEA-466F-3D94-6D07-6CC4B0E2C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32" y="5029565"/>
            <a:ext cx="754113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Accuracy 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Calibri"/>
                <a:ea typeface="Calibri"/>
                <a:cs typeface="Calibri"/>
              </a:rPr>
              <a:t>improved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steadily (Train &amp; Val)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 Validation accuracy </a:t>
            </a:r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peaked at 70%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3DD6D-5124-2151-0123-43BD78A9194C}"/>
              </a:ext>
            </a:extLst>
          </p:cNvPr>
          <p:cNvSpPr txBox="1"/>
          <p:nvPr/>
        </p:nvSpPr>
        <p:spPr>
          <a:xfrm>
            <a:off x="1378827" y="3018745"/>
            <a:ext cx="471664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Total Accuracy is </a:t>
            </a: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70.0%</a:t>
            </a:r>
            <a:endParaRPr lang="en-US" sz="3600" b="1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053C2-EE45-0923-050E-9208BD7AB353}"/>
              </a:ext>
            </a:extLst>
          </p:cNvPr>
          <p:cNvSpPr txBox="1"/>
          <p:nvPr/>
        </p:nvSpPr>
        <p:spPr>
          <a:xfrm>
            <a:off x="11433000" y="8200548"/>
            <a:ext cx="4729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Model Accuracy over Epochs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E27F5-1FDB-37C0-9574-295039204FA3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6.5: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Results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236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BAAEF-EEE0-F040-57A2-EB475793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FBA0FD7-3A86-F861-84AF-18B67125D907}"/>
              </a:ext>
            </a:extLst>
          </p:cNvPr>
          <p:cNvSpPr/>
          <p:nvPr/>
        </p:nvSpPr>
        <p:spPr>
          <a:xfrm rot="5400000" flipH="1">
            <a:off x="-2736363" y="6778618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E0FFF6-5846-1B82-C628-89240FE4EC13}"/>
              </a:ext>
            </a:extLst>
          </p:cNvPr>
          <p:cNvSpPr txBox="1"/>
          <p:nvPr/>
        </p:nvSpPr>
        <p:spPr>
          <a:xfrm>
            <a:off x="1370858" y="4806978"/>
            <a:ext cx="588460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>
              <a:solidFill>
                <a:schemeClr val="bg1"/>
              </a:solidFill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B841EA2-66F6-6D46-3EA6-1BE9290B4184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C0242C-47EF-275E-1796-6715779DEBF4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97031EF8-D0EC-4064-8BC2-FC71BC6A9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80AAFA-6658-7CCF-2E27-F14A660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73CBD6BA-0D36-E8A0-3E38-8E6F38F72475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 descr="A graph showing a loss&#10;&#10;AI-generated content may be incorrect.">
            <a:extLst>
              <a:ext uri="{FF2B5EF4-FFF2-40B4-BE49-F238E27FC236}">
                <a16:creationId xmlns:a16="http://schemas.microsoft.com/office/drawing/2014/main" id="{DCD92279-06E7-AEEA-E5E3-9DE1DA400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21" y="2240595"/>
            <a:ext cx="8945921" cy="584056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46E3EE-32E1-1DE4-BE3D-D1AD8C430BB2}"/>
              </a:ext>
            </a:extLst>
          </p:cNvPr>
          <p:cNvCxnSpPr/>
          <p:nvPr/>
        </p:nvCxnSpPr>
        <p:spPr>
          <a:xfrm flipH="1">
            <a:off x="4191662" y="79041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D4E00D48-CA55-3F87-42D4-2927685D8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07" y="4485590"/>
            <a:ext cx="65741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Loss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"/>
                <a:cs typeface="Arial"/>
              </a:rPr>
              <a:t>decreased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consistently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"/>
                <a:cs typeface="Arial"/>
              </a:rPr>
              <a:t>No</a:t>
            </a:r>
            <a:r>
              <a:rPr lang="en-US" sz="3200" b="1"/>
              <a:t> </a:t>
            </a:r>
            <a:r>
              <a:rPr lang="en-US" sz="3200" b="1">
                <a:solidFill>
                  <a:schemeClr val="bg1"/>
                </a:solidFill>
              </a:rPr>
              <a:t>signs of overfitting</a:t>
            </a:r>
            <a:endParaRPr kumimoji="0" lang="en-US" altLang="en-US" sz="3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386AC-E7D6-ADB5-6E30-116B8A74C5CB}"/>
              </a:ext>
            </a:extLst>
          </p:cNvPr>
          <p:cNvSpPr txBox="1"/>
          <p:nvPr/>
        </p:nvSpPr>
        <p:spPr>
          <a:xfrm>
            <a:off x="11132001" y="8223757"/>
            <a:ext cx="3465739" cy="47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Model Loss over Epochs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9E76D-0343-E77B-119B-283431AB53E5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6.5: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Results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94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D6737-356F-D722-6712-2BC775B6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867CE34F-EBE9-F3C3-983C-1D7F1D46E3FC}"/>
              </a:ext>
            </a:extLst>
          </p:cNvPr>
          <p:cNvSpPr/>
          <p:nvPr/>
        </p:nvSpPr>
        <p:spPr>
          <a:xfrm rot="5400000" flipH="1">
            <a:off x="-2736363" y="6778618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708CD28-20D1-A862-5C51-5EF9B5321B83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3170EE-8201-107D-C7B2-76EA44B74012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5EA4EE1F-061C-A8D7-DE7D-B251B5CE7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858C719-D4DA-8C2A-3F36-9FD78CC2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D1AC4FA5-45F7-DF4E-3EE6-95966BBF5EE5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AD532D-226C-766D-4760-AC9004577831}"/>
              </a:ext>
            </a:extLst>
          </p:cNvPr>
          <p:cNvCxnSpPr/>
          <p:nvPr/>
        </p:nvCxnSpPr>
        <p:spPr>
          <a:xfrm flipH="1">
            <a:off x="4191662" y="79041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Rectangle 2">
            <a:extLst>
              <a:ext uri="{FF2B5EF4-FFF2-40B4-BE49-F238E27FC236}">
                <a16:creationId xmlns:a16="http://schemas.microsoft.com/office/drawing/2014/main" id="{968EAEDB-1F04-2E78-1A4D-5BAF5B7E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995" y="4257973"/>
            <a:ext cx="695714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Best F1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(happy):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"/>
                <a:cs typeface="Arial"/>
              </a:rPr>
              <a:t>0.89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Macro F1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 (7 classes):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"/>
                <a:cs typeface="Arial"/>
              </a:rPr>
              <a:t>0.68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rgbClr val="FFD100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3" name="Picture 22" descr="A screenshot of a game&#10;&#10;AI-generated content may be incorrect.">
            <a:extLst>
              <a:ext uri="{FF2B5EF4-FFF2-40B4-BE49-F238E27FC236}">
                <a16:creationId xmlns:a16="http://schemas.microsoft.com/office/drawing/2014/main" id="{156142DC-B643-C3AE-91E5-5177DDC3D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489" y="1535577"/>
            <a:ext cx="9394331" cy="742185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47AE3D-5D4B-0190-9550-1FF3B1DF50BC}"/>
              </a:ext>
            </a:extLst>
          </p:cNvPr>
          <p:cNvSpPr txBox="1"/>
          <p:nvPr/>
        </p:nvSpPr>
        <p:spPr>
          <a:xfrm>
            <a:off x="1215209" y="6697070"/>
            <a:ext cx="73029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FFD100"/>
                </a:solidFill>
              </a:rPr>
              <a:t>Confusion Matrix:</a:t>
            </a:r>
            <a:r>
              <a:rPr lang="en-US" sz="3600">
                <a:solidFill>
                  <a:srgbClr val="FFD100"/>
                </a:solidFill>
              </a:rPr>
              <a:t> </a:t>
            </a:r>
            <a:r>
              <a:rPr lang="en-US" sz="3600">
                <a:solidFill>
                  <a:schemeClr val="bg1"/>
                </a:solidFill>
              </a:rPr>
              <a:t>Shows how well the model predicted each emotion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D001D5-7FD9-3358-3CE5-0A4334A10CD2}"/>
              </a:ext>
            </a:extLst>
          </p:cNvPr>
          <p:cNvSpPr txBox="1"/>
          <p:nvPr/>
        </p:nvSpPr>
        <p:spPr>
          <a:xfrm>
            <a:off x="9337012" y="8812515"/>
            <a:ext cx="672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Confusion Matrix – Predicted vs. Actual Emotions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40F0C-35BF-6E51-B351-BAEC51C1C319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6.5: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Results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99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AA6D-7A34-17EA-A986-E55B552E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3C3555AF-3B68-5A5C-B645-65B90556F4A9}"/>
              </a:ext>
            </a:extLst>
          </p:cNvPr>
          <p:cNvSpPr txBox="1"/>
          <p:nvPr/>
        </p:nvSpPr>
        <p:spPr>
          <a:xfrm>
            <a:off x="2773816" y="3989615"/>
            <a:ext cx="4965637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Introduction</a:t>
            </a:r>
            <a:endParaRPr lang="en-US" sz="60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436D4-8137-6D0D-012D-364883EE90C0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48D7885F-3596-C433-67D6-85BBB474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A1BBC-8F1C-4115-BA7A-7787D765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16FB8289-3D7B-32D2-A8E8-7B79494F9777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3904F-353E-FDFE-DA7B-195926165B81}"/>
              </a:ext>
            </a:extLst>
          </p:cNvPr>
          <p:cNvCxnSpPr/>
          <p:nvPr/>
        </p:nvCxnSpPr>
        <p:spPr>
          <a:xfrm flipH="1">
            <a:off x="8801239" y="500020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9BA938-DC3C-F0E6-8BAE-500BB2B5F59E}"/>
              </a:ext>
            </a:extLst>
          </p:cNvPr>
          <p:cNvSpPr txBox="1"/>
          <p:nvPr/>
        </p:nvSpPr>
        <p:spPr>
          <a:xfrm>
            <a:off x="2771775" y="4914899"/>
            <a:ext cx="39004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CBB677"/>
                </a:solidFill>
              </a:rPr>
              <a:t>What is R.E.M.S?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4CF4D5-D29E-D51E-7C4C-EFC391AA6AC9}"/>
              </a:ext>
            </a:extLst>
          </p:cNvPr>
          <p:cNvCxnSpPr>
            <a:cxnSpLocks/>
          </p:cNvCxnSpPr>
          <p:nvPr/>
        </p:nvCxnSpPr>
        <p:spPr>
          <a:xfrm flipH="1" flipV="1">
            <a:off x="14425" y="5004512"/>
            <a:ext cx="1994826" cy="9980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8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8EDEB-D7D4-5430-FEF9-8DCA6DD0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D700112B-82B1-0267-1F68-73B6058450F3}"/>
              </a:ext>
            </a:extLst>
          </p:cNvPr>
          <p:cNvSpPr/>
          <p:nvPr/>
        </p:nvSpPr>
        <p:spPr>
          <a:xfrm rot="5400000" flipH="1">
            <a:off x="-2736363" y="6778618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0C1D1C2-8CD6-0764-2877-676A56C37373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135AA1-0A2D-E7AC-7A13-E5F76436C795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5766773-053F-5B0B-4554-0333C498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670136-34BE-A075-3F77-62826A175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48C2D481-320A-7ACA-3D7C-576AECD23F7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8621B8-7E60-CD32-0D1B-64B534101346}"/>
              </a:ext>
            </a:extLst>
          </p:cNvPr>
          <p:cNvCxnSpPr/>
          <p:nvPr/>
        </p:nvCxnSpPr>
        <p:spPr>
          <a:xfrm flipH="1">
            <a:off x="4191662" y="79041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7B6477-0883-B362-38A6-A02D2527E2F2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Section 7: </a:t>
            </a:r>
            <a:r>
              <a:rPr lang="en-US" sz="54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Future Work and Next Steps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813C2-8C7C-AA25-812B-6E37D7159788}"/>
              </a:ext>
            </a:extLst>
          </p:cNvPr>
          <p:cNvSpPr txBox="1"/>
          <p:nvPr/>
        </p:nvSpPr>
        <p:spPr>
          <a:xfrm>
            <a:off x="1000665" y="2866126"/>
            <a:ext cx="16071009" cy="563231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Test the new pre-built (custom) model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on live webcam/video data and evaluate its real-time performance.</a:t>
            </a:r>
            <a:endParaRPr lang="en-US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Run both models</a:t>
            </a:r>
            <a:r>
              <a:rPr lang="en-US" sz="36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(current and custom) side by side in real-time and directly compare their accuracy, stability, and robustness in practical scenarios.</a:t>
            </a:r>
          </a:p>
          <a:p>
            <a:pPr marL="571500" indent="-571500">
              <a:buFont typeface="Arial"/>
              <a:buChar char="•"/>
            </a:pP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Integrate additional sensors</a:t>
            </a:r>
            <a:r>
              <a:rPr lang="en-US" sz="36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(e.g., heart rate, steering input) for multi-modal monitoring.</a:t>
            </a:r>
          </a:p>
          <a:p>
            <a:pPr marL="571500" indent="-571500">
              <a:buFont typeface="Arial"/>
              <a:buChar char="•"/>
            </a:pP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Expand emotion and fatigue detection</a:t>
            </a:r>
            <a:r>
              <a:rPr lang="en-US" sz="36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 include more subtle cues and longer-term trends.</a:t>
            </a:r>
          </a:p>
          <a:p>
            <a:pPr marL="571500" indent="-571500">
              <a:buFont typeface="Arial"/>
              <a:buChar char="•"/>
            </a:pPr>
            <a:r>
              <a:rPr lang="en-US" sz="36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Deploy the system 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 real vehicles and collect more data for validation and improvement.</a:t>
            </a:r>
          </a:p>
        </p:txBody>
      </p:sp>
    </p:spTree>
    <p:extLst>
      <p:ext uri="{BB962C8B-B14F-4D97-AF65-F5344CB8AC3E}">
        <p14:creationId xmlns:p14="http://schemas.microsoft.com/office/powerpoint/2010/main" val="88668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5B809A-D2C4-9B24-61A8-BC268DD7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2920AEFC-CDC8-53A5-90AA-B79400164D68}"/>
              </a:ext>
            </a:extLst>
          </p:cNvPr>
          <p:cNvSpPr/>
          <p:nvPr/>
        </p:nvSpPr>
        <p:spPr>
          <a:xfrm rot="5400000" flipH="1">
            <a:off x="-2709468" y="6751723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2B5EC62-C8B2-3BA8-DA26-00E31062F926}"/>
              </a:ext>
            </a:extLst>
          </p:cNvPr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B5DE5-AF00-ADA0-D3D4-AA1315A60846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8AF2579F-4208-9E4E-EB8D-4EF0AA7DB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CD3A20-CFC9-24B3-DC14-3F5F38668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8F48499F-6E07-41AD-6D59-68EDCADA3C18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0FB74-AE90-CD75-FDF4-7E3DB48682D6}"/>
              </a:ext>
            </a:extLst>
          </p:cNvPr>
          <p:cNvCxnSpPr/>
          <p:nvPr/>
        </p:nvCxnSpPr>
        <p:spPr>
          <a:xfrm flipH="1">
            <a:off x="4191662" y="79041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8B7E77-9137-CE2D-9986-5E91E70A7CDF}"/>
              </a:ext>
            </a:extLst>
          </p:cNvPr>
          <p:cNvSpPr txBox="1"/>
          <p:nvPr/>
        </p:nvSpPr>
        <p:spPr>
          <a:xfrm>
            <a:off x="542924" y="1724025"/>
            <a:ext cx="16543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Conclusion</a:t>
            </a:r>
            <a:endParaRPr lang="en-US" sz="5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B2AB-8815-96A7-7F43-067D8C4A103C}"/>
              </a:ext>
            </a:extLst>
          </p:cNvPr>
          <p:cNvSpPr txBox="1"/>
          <p:nvPr/>
        </p:nvSpPr>
        <p:spPr>
          <a:xfrm>
            <a:off x="1014955" y="3418750"/>
            <a:ext cx="16071009" cy="507831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REMS project has achieved significant advancements in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image processing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emotion detection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(with </a:t>
            </a:r>
            <a:r>
              <a:rPr lang="en-US" sz="36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85% accuracy</a:t>
            </a: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for the current model), and overall system robustness. </a:t>
            </a:r>
          </a:p>
          <a:p>
            <a:pPr marL="571500" indent="-571500">
              <a:buFont typeface="Arial"/>
              <a:buChar char="•"/>
            </a:pP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It significantly enhances safety and passenger experience in autonomous carts, particularly for elderly individuals, by providing real-time monitoring of emotional and physical states. </a:t>
            </a:r>
          </a:p>
          <a:p>
            <a:pPr marL="571500" indent="-571500">
              <a:buFont typeface="Arial"/>
              <a:buChar char="•"/>
            </a:pP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system ensures a secure and comfortable journey through immediate visual feedback and proactive warnings. 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996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AA6D-7A34-17EA-A986-E55B552E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3C3555AF-3B68-5A5C-B645-65B90556F4A9}"/>
              </a:ext>
            </a:extLst>
          </p:cNvPr>
          <p:cNvSpPr txBox="1"/>
          <p:nvPr/>
        </p:nvSpPr>
        <p:spPr>
          <a:xfrm>
            <a:off x="2922426" y="4494683"/>
            <a:ext cx="4965637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Thank you!</a:t>
            </a:r>
            <a:endParaRPr lang="en-US" sz="6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436D4-8137-6D0D-012D-364883EE90C0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48D7885F-3596-C433-67D6-85BBB474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A1BBC-8F1C-4115-BA7A-7787D765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16FB8289-3D7B-32D2-A8E8-7B79494F9777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3904F-353E-FDFE-DA7B-195926165B81}"/>
              </a:ext>
            </a:extLst>
          </p:cNvPr>
          <p:cNvCxnSpPr/>
          <p:nvPr/>
        </p:nvCxnSpPr>
        <p:spPr>
          <a:xfrm flipH="1">
            <a:off x="8801239" y="5000206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4CF4D5-D29E-D51E-7C4C-EFC391AA6AC9}"/>
              </a:ext>
            </a:extLst>
          </p:cNvPr>
          <p:cNvCxnSpPr>
            <a:cxnSpLocks/>
          </p:cNvCxnSpPr>
          <p:nvPr/>
        </p:nvCxnSpPr>
        <p:spPr>
          <a:xfrm flipH="1" flipV="1">
            <a:off x="14425" y="5004512"/>
            <a:ext cx="1994826" cy="9980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3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AA6D-7A34-17EA-A986-E55B552E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3C3555AF-3B68-5A5C-B645-65B90556F4A9}"/>
              </a:ext>
            </a:extLst>
          </p:cNvPr>
          <p:cNvSpPr txBox="1"/>
          <p:nvPr/>
        </p:nvSpPr>
        <p:spPr>
          <a:xfrm>
            <a:off x="4557059" y="4637977"/>
            <a:ext cx="4965637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QA Time!</a:t>
            </a:r>
            <a:endParaRPr lang="en-US" sz="6000" dirty="0">
              <a:solidFill>
                <a:srgbClr val="FFD1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436D4-8137-6D0D-012D-364883EE90C0}"/>
              </a:ext>
            </a:extLst>
          </p:cNvPr>
          <p:cNvGrpSpPr/>
          <p:nvPr/>
        </p:nvGrpSpPr>
        <p:grpSpPr>
          <a:xfrm>
            <a:off x="537482" y="422996"/>
            <a:ext cx="3670497" cy="735351"/>
            <a:chOff x="523875" y="572675"/>
            <a:chExt cx="5058425" cy="1021101"/>
          </a:xfrm>
        </p:grpSpPr>
        <p:pic>
          <p:nvPicPr>
            <p:cNvPr id="20" name="Picture 1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48D7885F-3596-C433-67D6-85BBB474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A1BBC-8F1C-4115-BA7A-7787D765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16FB8289-3D7B-32D2-A8E8-7B79494F9777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3904F-353E-FDFE-DA7B-195926165B81}"/>
              </a:ext>
            </a:extLst>
          </p:cNvPr>
          <p:cNvCxnSpPr>
            <a:cxnSpLocks/>
          </p:cNvCxnSpPr>
          <p:nvPr/>
        </p:nvCxnSpPr>
        <p:spPr>
          <a:xfrm flipV="1">
            <a:off x="4557059" y="0"/>
            <a:ext cx="0" cy="10287000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8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1593407"/>
            <a:ext cx="11406465" cy="101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Introduction</a:t>
            </a:r>
            <a:r>
              <a:rPr lang="en-US" sz="5400" b="1">
                <a:solidFill>
                  <a:srgbClr val="FFC000"/>
                </a:solidFill>
                <a:latin typeface="Calibri (MS) Bold"/>
                <a:cs typeface="Calibri (MS) Bold"/>
                <a:sym typeface="Calibri (MS) Bold"/>
              </a:rPr>
              <a:t>:</a:t>
            </a:r>
            <a:r>
              <a:rPr lang="en-US" sz="54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 What is R.E.M.S?</a:t>
            </a:r>
            <a:endParaRPr lang="en-US" sz="5400">
              <a:ea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242A85-4563-B699-B198-1C816F05B354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1" name="Picture 20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BB9432B7-B33A-61E7-F48E-1B2559BB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F784BF-E46C-0487-EC34-D634A5CB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1BB7035D-9D4C-C2FF-D7A4-1A3B158FBF9E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8A0D48-4629-B0D5-B14A-18BB52093760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TextBox 12">
            <a:extLst>
              <a:ext uri="{FF2B5EF4-FFF2-40B4-BE49-F238E27FC236}">
                <a16:creationId xmlns:a16="http://schemas.microsoft.com/office/drawing/2014/main" id="{8B07B27A-3649-54BB-2A21-011BFC502374}"/>
              </a:ext>
            </a:extLst>
          </p:cNvPr>
          <p:cNvSpPr txBox="1"/>
          <p:nvPr/>
        </p:nvSpPr>
        <p:spPr>
          <a:xfrm>
            <a:off x="2088019" y="3195556"/>
            <a:ext cx="14098355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3760" lvl="1" indent="-43688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Real-Time Emotion Monitoring System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for Autonomous Vehicles.</a:t>
            </a:r>
            <a:endParaRPr lang="en-US" sz="3600">
              <a:solidFill>
                <a:srgbClr val="FFFFFF"/>
              </a:solidFill>
              <a:ea typeface="Calibri"/>
              <a:cs typeface="Calibri"/>
            </a:endParaRPr>
          </a:p>
          <a:p>
            <a:pPr marL="873760" lvl="1" indent="-43688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Enhances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safety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and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passenger experience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in autonomous carts, specifically for elderly individuals in retirement homes.</a:t>
            </a:r>
            <a:endParaRPr lang="en-US" sz="3600">
              <a:solidFill>
                <a:srgbClr val="FFFFFF"/>
              </a:solidFill>
              <a:ea typeface="Calibri"/>
              <a:cs typeface="Calibri"/>
            </a:endParaRPr>
          </a:p>
          <a:p>
            <a:pPr marL="873760" lvl="1" indent="-43688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Leverages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computer vision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and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deep learning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to analyze camera feeds for drowsiness, yawning, and emotional states.</a:t>
            </a:r>
            <a:endParaRPr lang="en-US" sz="36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873760" lvl="1" indent="-43688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Provides immediate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visual feedback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 and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warnings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36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873760" lvl="1" indent="-436880">
              <a:lnSpc>
                <a:spcPct val="1500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Designed for </a:t>
            </a:r>
            <a:r>
              <a:rPr lang="en-US" sz="3600">
                <a:solidFill>
                  <a:srgbClr val="FFD100"/>
                </a:solidFill>
                <a:ea typeface="+mn-lt"/>
                <a:cs typeface="+mn-lt"/>
              </a:rPr>
              <a:t>modularity </a:t>
            </a: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and </a:t>
            </a:r>
            <a:r>
              <a:rPr lang="en-US" sz="3600">
                <a:solidFill>
                  <a:srgbClr val="FFD100"/>
                </a:solidFill>
                <a:latin typeface="Calibri"/>
                <a:ea typeface="Calibri"/>
                <a:cs typeface="Calibri"/>
              </a:rPr>
              <a:t>robustness</a:t>
            </a: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16B6D4-949A-CD85-C996-87B0ABC2D646}"/>
              </a:ext>
            </a:extLst>
          </p:cNvPr>
          <p:cNvCxnSpPr>
            <a:cxnSpLocks/>
          </p:cNvCxnSpPr>
          <p:nvPr/>
        </p:nvCxnSpPr>
        <p:spPr>
          <a:xfrm>
            <a:off x="2015602" y="3188867"/>
            <a:ext cx="662" cy="8243432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15B09B-F6A2-2489-1603-515BEBC7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21540E8-73C6-DB81-4624-762913B822BB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1" name="Picture 20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19094D1B-1828-0925-CC89-A0F57A79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B60804-211A-9F69-E737-4861DA39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26322C1A-E840-3E17-89F0-D7BD3979226C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917B7-6F87-F396-CF75-8A4A2C7E77DF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3F334BD-F01A-D0DC-47A0-750847591319}"/>
              </a:ext>
            </a:extLst>
          </p:cNvPr>
          <p:cNvSpPr/>
          <p:nvPr/>
        </p:nvSpPr>
        <p:spPr>
          <a:xfrm>
            <a:off x="2321561" y="2557939"/>
            <a:ext cx="13638751" cy="6764547"/>
          </a:xfrm>
          <a:prstGeom prst="rect">
            <a:avLst/>
          </a:prstGeom>
          <a:solidFill>
            <a:srgbClr val="E1DAE8"/>
          </a:solidFill>
          <a:ln>
            <a:solidFill>
              <a:srgbClr val="FFD1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ZED 2 - AI Stereo Camera | Stereolabs">
            <a:extLst>
              <a:ext uri="{FF2B5EF4-FFF2-40B4-BE49-F238E27FC236}">
                <a16:creationId xmlns:a16="http://schemas.microsoft.com/office/drawing/2014/main" id="{EE957F99-4D07-0E5D-8435-4A82FAECC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313" y="2654709"/>
            <a:ext cx="2743199" cy="1769744"/>
          </a:xfrm>
          <a:prstGeom prst="rect">
            <a:avLst/>
          </a:prstGeom>
        </p:spPr>
      </p:pic>
      <p:pic>
        <p:nvPicPr>
          <p:cNvPr id="4" name="Picture 3" descr="Framerate - Free interface icons">
            <a:extLst>
              <a:ext uri="{FF2B5EF4-FFF2-40B4-BE49-F238E27FC236}">
                <a16:creationId xmlns:a16="http://schemas.microsoft.com/office/drawing/2014/main" id="{FB3AC853-B83D-B99A-DC80-C9BDE81C8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143" y="2980085"/>
            <a:ext cx="1025048" cy="1009390"/>
          </a:xfrm>
          <a:prstGeom prst="rect">
            <a:avLst/>
          </a:prstGeom>
        </p:spPr>
      </p:pic>
      <p:pic>
        <p:nvPicPr>
          <p:cNvPr id="5" name="Picture 4" descr="Flaticon, options, settings, sliders icon - Download on Iconfinder">
            <a:extLst>
              <a:ext uri="{FF2B5EF4-FFF2-40B4-BE49-F238E27FC236}">
                <a16:creationId xmlns:a16="http://schemas.microsoft.com/office/drawing/2014/main" id="{DF6A4ADA-7ABF-0E75-0DAD-4CFE855D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063" y="2980085"/>
            <a:ext cx="919310" cy="871318"/>
          </a:xfrm>
          <a:prstGeom prst="rect">
            <a:avLst/>
          </a:prstGeom>
        </p:spPr>
      </p:pic>
      <p:pic>
        <p:nvPicPr>
          <p:cNvPr id="6" name="Picture 5" descr="Framerate - Free interface icons">
            <a:extLst>
              <a:ext uri="{FF2B5EF4-FFF2-40B4-BE49-F238E27FC236}">
                <a16:creationId xmlns:a16="http://schemas.microsoft.com/office/drawing/2014/main" id="{7C899398-DE00-6845-945A-6AB383BA0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88" y="4984249"/>
            <a:ext cx="1025048" cy="100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FEACF-FC5D-785D-5262-63CEBF280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510" y="4722216"/>
            <a:ext cx="1271422" cy="1271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0BDA6-3ABB-E486-00F8-88F7A6291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4909" y="4874648"/>
            <a:ext cx="1244253" cy="1212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DB429F-5DFB-47FB-DF54-529923D8E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824" y="4429686"/>
            <a:ext cx="2012304" cy="2074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2C255-B38E-0FAD-9613-EAADD45FE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190" y="7200038"/>
            <a:ext cx="1197280" cy="1181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477279-5A6C-F45E-1B1E-094F0810B3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1632" y="7393945"/>
            <a:ext cx="1090809" cy="9185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443CB0-A25E-7DBD-715B-A69011AB339B}"/>
              </a:ext>
            </a:extLst>
          </p:cNvPr>
          <p:cNvCxnSpPr>
            <a:cxnSpLocks/>
          </p:cNvCxnSpPr>
          <p:nvPr/>
        </p:nvCxnSpPr>
        <p:spPr>
          <a:xfrm flipV="1">
            <a:off x="5320145" y="3539581"/>
            <a:ext cx="4354946" cy="571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A99AEF-EBCF-5E16-34A3-2DC387AC67B8}"/>
              </a:ext>
            </a:extLst>
          </p:cNvPr>
          <p:cNvCxnSpPr>
            <a:cxnSpLocks/>
          </p:cNvCxnSpPr>
          <p:nvPr/>
        </p:nvCxnSpPr>
        <p:spPr>
          <a:xfrm flipV="1">
            <a:off x="10936267" y="3234261"/>
            <a:ext cx="1738941" cy="8592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D5AC26-4BEF-F872-3991-59728F6C056E}"/>
              </a:ext>
            </a:extLst>
          </p:cNvPr>
          <p:cNvCxnSpPr>
            <a:cxnSpLocks/>
          </p:cNvCxnSpPr>
          <p:nvPr/>
        </p:nvCxnSpPr>
        <p:spPr>
          <a:xfrm flipH="1">
            <a:off x="10952879" y="3618633"/>
            <a:ext cx="1705717" cy="7065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A8F4A9-DB54-021A-1478-1E88DE2B8951}"/>
              </a:ext>
            </a:extLst>
          </p:cNvPr>
          <p:cNvCxnSpPr>
            <a:cxnSpLocks/>
          </p:cNvCxnSpPr>
          <p:nvPr/>
        </p:nvCxnSpPr>
        <p:spPr>
          <a:xfrm>
            <a:off x="10262992" y="3963098"/>
            <a:ext cx="955" cy="680339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449B36-FE75-54CF-1DBF-95DCB365E3AA}"/>
              </a:ext>
            </a:extLst>
          </p:cNvPr>
          <p:cNvCxnSpPr>
            <a:cxnSpLocks/>
          </p:cNvCxnSpPr>
          <p:nvPr/>
        </p:nvCxnSpPr>
        <p:spPr>
          <a:xfrm flipH="1" flipV="1">
            <a:off x="8478240" y="5473285"/>
            <a:ext cx="1353783" cy="2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275C24-D43B-2860-A4C8-74F118D320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49850" y="5473287"/>
            <a:ext cx="1045059" cy="7830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FD839D-E15E-DFE7-F5C7-F456AC8E92B9}"/>
              </a:ext>
            </a:extLst>
          </p:cNvPr>
          <p:cNvCxnSpPr>
            <a:cxnSpLocks/>
          </p:cNvCxnSpPr>
          <p:nvPr/>
        </p:nvCxnSpPr>
        <p:spPr>
          <a:xfrm>
            <a:off x="4900771" y="6553435"/>
            <a:ext cx="0" cy="701159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590DA7-1F29-E29B-FCFC-A84DB12FE0F1}"/>
              </a:ext>
            </a:extLst>
          </p:cNvPr>
          <p:cNvCxnSpPr>
            <a:cxnSpLocks/>
          </p:cNvCxnSpPr>
          <p:nvPr/>
        </p:nvCxnSpPr>
        <p:spPr>
          <a:xfrm flipH="1" flipV="1">
            <a:off x="5704225" y="6192131"/>
            <a:ext cx="1" cy="361303"/>
          </a:xfrm>
          <a:prstGeom prst="straightConnector1">
            <a:avLst/>
          </a:prstGeom>
          <a:ln w="57150">
            <a:solidFill>
              <a:srgbClr val="450084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7662B2-FDA9-C2F4-AE57-D8ED4FD3EE0A}"/>
              </a:ext>
            </a:extLst>
          </p:cNvPr>
          <p:cNvCxnSpPr>
            <a:cxnSpLocks/>
          </p:cNvCxnSpPr>
          <p:nvPr/>
        </p:nvCxnSpPr>
        <p:spPr>
          <a:xfrm>
            <a:off x="4071072" y="6553435"/>
            <a:ext cx="1659399" cy="0"/>
          </a:xfrm>
          <a:prstGeom prst="straightConnector1">
            <a:avLst/>
          </a:prstGeom>
          <a:ln w="57150">
            <a:solidFill>
              <a:srgbClr val="450084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2B60FA-0904-C1E8-E369-0C3FF52BD749}"/>
              </a:ext>
            </a:extLst>
          </p:cNvPr>
          <p:cNvCxnSpPr>
            <a:cxnSpLocks/>
          </p:cNvCxnSpPr>
          <p:nvPr/>
        </p:nvCxnSpPr>
        <p:spPr>
          <a:xfrm flipV="1">
            <a:off x="4103880" y="6087585"/>
            <a:ext cx="0" cy="465850"/>
          </a:xfrm>
          <a:prstGeom prst="straightConnector1">
            <a:avLst/>
          </a:prstGeom>
          <a:ln w="57150">
            <a:solidFill>
              <a:srgbClr val="450084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79491-44D9-B46F-286E-C3B87151C7CB}"/>
              </a:ext>
            </a:extLst>
          </p:cNvPr>
          <p:cNvCxnSpPr>
            <a:cxnSpLocks/>
          </p:cNvCxnSpPr>
          <p:nvPr/>
        </p:nvCxnSpPr>
        <p:spPr>
          <a:xfrm>
            <a:off x="7897958" y="6192131"/>
            <a:ext cx="0" cy="1201813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932F0B5-930D-0834-B594-0543E7AF74FD}"/>
              </a:ext>
            </a:extLst>
          </p:cNvPr>
          <p:cNvSpPr txBox="1"/>
          <p:nvPr/>
        </p:nvSpPr>
        <p:spPr>
          <a:xfrm>
            <a:off x="3515329" y="2964294"/>
            <a:ext cx="131226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50084"/>
                </a:solidFill>
              </a:rPr>
              <a:t>Zed Camera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59B7E9-1053-FF67-6A0C-24DBA0CCDF51}"/>
              </a:ext>
            </a:extLst>
          </p:cNvPr>
          <p:cNvSpPr txBox="1"/>
          <p:nvPr/>
        </p:nvSpPr>
        <p:spPr>
          <a:xfrm>
            <a:off x="9485064" y="2666022"/>
            <a:ext cx="1546031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50084"/>
                </a:solidFill>
              </a:rPr>
              <a:t>Video Frames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902C8A-E84C-35F7-353E-4BAD093F4268}"/>
              </a:ext>
            </a:extLst>
          </p:cNvPr>
          <p:cNvSpPr txBox="1"/>
          <p:nvPr/>
        </p:nvSpPr>
        <p:spPr>
          <a:xfrm>
            <a:off x="13936419" y="2918256"/>
            <a:ext cx="1872553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50084"/>
                </a:solidFill>
              </a:rPr>
              <a:t>Image Processing and Enhancement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429285-25EC-2D1B-C2D3-53CB3D087ACA}"/>
              </a:ext>
            </a:extLst>
          </p:cNvPr>
          <p:cNvSpPr txBox="1"/>
          <p:nvPr/>
        </p:nvSpPr>
        <p:spPr>
          <a:xfrm>
            <a:off x="10836350" y="4905800"/>
            <a:ext cx="2017521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50084"/>
                </a:solidFill>
              </a:rPr>
              <a:t>Face Detection &amp; Landmark Extraction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9290D4-73E5-BA7C-B38F-CB9771E59214}"/>
              </a:ext>
            </a:extLst>
          </p:cNvPr>
          <p:cNvSpPr txBox="1"/>
          <p:nvPr/>
        </p:nvSpPr>
        <p:spPr>
          <a:xfrm>
            <a:off x="6560961" y="4181757"/>
            <a:ext cx="25909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50084"/>
                </a:solidFill>
              </a:rPr>
              <a:t>Fatigue &amp; Alertness Analysis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D3E4D-C8D5-BA0C-C81A-9DA083BC0575}"/>
              </a:ext>
            </a:extLst>
          </p:cNvPr>
          <p:cNvSpPr txBox="1"/>
          <p:nvPr/>
        </p:nvSpPr>
        <p:spPr>
          <a:xfrm>
            <a:off x="4564174" y="4175756"/>
            <a:ext cx="215454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50084"/>
                </a:solidFill>
              </a:rPr>
              <a:t>Logging &amp; Analysis System</a:t>
            </a:r>
            <a:endParaRPr lang="en-US">
              <a:solidFill>
                <a:srgbClr val="450084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9E59219-C91D-DE0C-38CC-A1565438F0DC}"/>
              </a:ext>
            </a:extLst>
          </p:cNvPr>
          <p:cNvCxnSpPr>
            <a:cxnSpLocks/>
          </p:cNvCxnSpPr>
          <p:nvPr/>
        </p:nvCxnSpPr>
        <p:spPr>
          <a:xfrm>
            <a:off x="4142887" y="3790380"/>
            <a:ext cx="0" cy="1159244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0B61AFB-A737-11D1-55F5-B0C04EF8DECD}"/>
              </a:ext>
            </a:extLst>
          </p:cNvPr>
          <p:cNvSpPr txBox="1"/>
          <p:nvPr/>
        </p:nvSpPr>
        <p:spPr>
          <a:xfrm>
            <a:off x="2453028" y="5022603"/>
            <a:ext cx="1156879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>
                <a:solidFill>
                  <a:srgbClr val="450084"/>
                </a:solidFill>
              </a:rPr>
              <a:t>Raw Camera Frames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F24909-4600-0B34-2CE6-FEE688AA9637}"/>
              </a:ext>
            </a:extLst>
          </p:cNvPr>
          <p:cNvSpPr txBox="1"/>
          <p:nvPr/>
        </p:nvSpPr>
        <p:spPr>
          <a:xfrm>
            <a:off x="3530604" y="8282015"/>
            <a:ext cx="2740334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50084"/>
                </a:solidFill>
              </a:rPr>
              <a:t>Manual Annotation to Generate Ground Truth Data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8F1894B-755C-47A9-D07E-451D9C35447A}"/>
              </a:ext>
            </a:extLst>
          </p:cNvPr>
          <p:cNvSpPr txBox="1"/>
          <p:nvPr/>
        </p:nvSpPr>
        <p:spPr>
          <a:xfrm>
            <a:off x="6527790" y="8282015"/>
            <a:ext cx="2740334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50084"/>
                </a:solidFill>
              </a:rPr>
              <a:t>Bounding Boxes &amp; Warnings Annotation</a:t>
            </a:r>
            <a:endParaRPr lang="en-US">
              <a:solidFill>
                <a:srgbClr val="45008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171A-4ECC-E40E-7FC6-32038B32E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5963" y="7148512"/>
            <a:ext cx="1333500" cy="1304925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64A8D1-BF22-2FFB-9E59-39384C9D3290}"/>
              </a:ext>
            </a:extLst>
          </p:cNvPr>
          <p:cNvCxnSpPr>
            <a:cxnSpLocks/>
          </p:cNvCxnSpPr>
          <p:nvPr/>
        </p:nvCxnSpPr>
        <p:spPr>
          <a:xfrm>
            <a:off x="8539163" y="7800157"/>
            <a:ext cx="1066801" cy="818"/>
          </a:xfrm>
          <a:prstGeom prst="straightConnector1">
            <a:avLst/>
          </a:prstGeom>
          <a:ln w="57150">
            <a:solidFill>
              <a:srgbClr val="450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A34432-7156-7FEA-5E66-14FB3C9AA7CE}"/>
              </a:ext>
            </a:extLst>
          </p:cNvPr>
          <p:cNvSpPr txBox="1"/>
          <p:nvPr/>
        </p:nvSpPr>
        <p:spPr>
          <a:xfrm>
            <a:off x="10917917" y="7409181"/>
            <a:ext cx="1409236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50084"/>
                </a:solidFill>
              </a:rPr>
              <a:t>Visualization &amp; Output</a:t>
            </a:r>
            <a:endParaRPr lang="en-US">
              <a:solidFill>
                <a:srgbClr val="450084"/>
              </a:solidFill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DFDD85E-70DE-BB67-F683-30C552F28674}"/>
              </a:ext>
            </a:extLst>
          </p:cNvPr>
          <p:cNvSpPr txBox="1"/>
          <p:nvPr/>
        </p:nvSpPr>
        <p:spPr>
          <a:xfrm>
            <a:off x="1028700" y="1579120"/>
            <a:ext cx="13735327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  <a:sym typeface="Calibri (MS) Bold"/>
              </a:rPr>
              <a:t>Introduction</a:t>
            </a:r>
            <a:r>
              <a:rPr lang="en-US" sz="5400" b="1">
                <a:solidFill>
                  <a:srgbClr val="FFC000"/>
                </a:solidFill>
                <a:latin typeface="Calibri (MS) Bold"/>
                <a:cs typeface="Calibri (MS) Bold"/>
                <a:sym typeface="Calibri (MS) Bold"/>
              </a:rPr>
              <a:t>:</a:t>
            </a:r>
            <a:r>
              <a:rPr lang="en-US" sz="5400" b="1">
                <a:solidFill>
                  <a:srgbClr val="FFFFFF"/>
                </a:solidFill>
                <a:latin typeface="Calibri (MS) Bold"/>
                <a:cs typeface="Calibri (MS) Bold"/>
                <a:sym typeface="Calibri (MS) Bold"/>
              </a:rPr>
              <a:t>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 (MS) Bold"/>
              </a:rPr>
              <a:t>System Architecture Diagram</a:t>
            </a:r>
            <a:endParaRPr lang="en-US" sz="5400">
              <a:solidFill>
                <a:srgbClr val="000000"/>
              </a:solidFill>
              <a:latin typeface="Calibri"/>
              <a:ea typeface="Calibri"/>
              <a:cs typeface="Calibri"/>
              <a:sym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283590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flipV="1">
            <a:off x="0" y="7277292"/>
            <a:ext cx="4862761" cy="716152"/>
          </a:xfrm>
          <a:custGeom>
            <a:avLst/>
            <a:gdLst/>
            <a:ahLst/>
            <a:cxnLst/>
            <a:rect l="l" t="t" r="r" b="b"/>
            <a:pathLst>
              <a:path w="4862761" h="716152">
                <a:moveTo>
                  <a:pt x="0" y="716153"/>
                </a:moveTo>
                <a:lnTo>
                  <a:pt x="4862761" y="716153"/>
                </a:lnTo>
                <a:lnTo>
                  <a:pt x="4862761" y="0"/>
                </a:lnTo>
                <a:lnTo>
                  <a:pt x="0" y="0"/>
                </a:lnTo>
                <a:lnTo>
                  <a:pt x="0" y="7161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2924" y="1724025"/>
            <a:ext cx="1295746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>
              <a:lnSpc>
                <a:spcPts val="5666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</a:rPr>
              <a:t>Section 1:</a:t>
            </a:r>
            <a:r>
              <a:rPr lang="en-US" sz="5400" b="1">
                <a:solidFill>
                  <a:srgbClr val="FFC000"/>
                </a:solidFill>
                <a:latin typeface="Calibri (MS) Bold"/>
                <a:ea typeface="+mn-lt"/>
                <a:cs typeface="+mn-lt"/>
              </a:rPr>
              <a:t>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Old Model (DeepFace + dlib68)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1380" y="3520621"/>
            <a:ext cx="11776510" cy="57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</a:pPr>
            <a:r>
              <a:rPr lang="en-US" sz="4800">
                <a:solidFill>
                  <a:srgbClr val="FFD100"/>
                </a:solidFill>
              </a:rPr>
              <a:t>Pipeline:</a:t>
            </a:r>
            <a:endParaRPr lang="en-US" sz="4800">
              <a:solidFill>
                <a:srgbClr val="FFD1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6CB73F6A-C5EC-A6DD-302A-A6FC9A95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934" y="4664538"/>
            <a:ext cx="1054476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Face detection: 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 Unicode MS"/>
              </a:rPr>
              <a:t>dlib68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(68-point landmark detector)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Emotion classification: 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  <a:latin typeface="Arial Unicode MS"/>
              </a:rPr>
              <a:t>DeepFace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(pretrained)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 descr="A close-up of a face&#10;&#10;AI-generated content may be incorrect.">
            <a:extLst>
              <a:ext uri="{FF2B5EF4-FFF2-40B4-BE49-F238E27FC236}">
                <a16:creationId xmlns:a16="http://schemas.microsoft.com/office/drawing/2014/main" id="{0C89B923-0B37-3149-BB7B-B1CA42A65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701" y="4534092"/>
            <a:ext cx="4124325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A2A7FF-B082-DB51-48E5-08D0361D24DF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3" name="Picture 2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1C490F84-31DF-789A-8BB1-C690C43B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9EA8C-E1C2-71F5-07D9-BDAD9E17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5" name="Multiplication Sign 4">
              <a:extLst>
                <a:ext uri="{FF2B5EF4-FFF2-40B4-BE49-F238E27FC236}">
                  <a16:creationId xmlns:a16="http://schemas.microsoft.com/office/drawing/2014/main" id="{5838054D-F0FD-D3BA-7A37-369BEAF5278F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A0EC42-B202-988B-CEAD-E5B1E005D346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flipH="1">
            <a:off x="13539539" y="7277100"/>
            <a:ext cx="4862761" cy="716152"/>
          </a:xfrm>
          <a:custGeom>
            <a:avLst/>
            <a:gdLst/>
            <a:ahLst/>
            <a:cxnLst/>
            <a:rect l="l" t="t" r="r" b="b"/>
            <a:pathLst>
              <a:path w="4862761" h="716152">
                <a:moveTo>
                  <a:pt x="4862761" y="0"/>
                </a:moveTo>
                <a:lnTo>
                  <a:pt x="0" y="0"/>
                </a:lnTo>
                <a:lnTo>
                  <a:pt x="0" y="716152"/>
                </a:lnTo>
                <a:lnTo>
                  <a:pt x="4862761" y="716152"/>
                </a:lnTo>
                <a:lnTo>
                  <a:pt x="48627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255645" y="2926727"/>
            <a:ext cx="11776710" cy="38910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3308-6E8C-57F0-FC6F-62376582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359" y="3009900"/>
            <a:ext cx="1414913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</a:rPr>
              <a:t>Inconsistent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detection with glasses</a:t>
            </a:r>
            <a:r>
              <a:rPr lang="en-US" altLang="en-US" sz="3600" b="1">
                <a:solidFill>
                  <a:schemeClr val="bg1"/>
                </a:solidFill>
              </a:rPr>
              <a:t> or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head turns</a:t>
            </a:r>
            <a:r>
              <a:rPr lang="en-US" altLang="en-US" sz="3600" b="1">
                <a:solidFill>
                  <a:schemeClr val="bg1"/>
                </a:solidFill>
              </a:rPr>
              <a:t>.</a:t>
            </a:r>
            <a:endParaRPr kumimoji="0" lang="en-US" altLang="en-US" sz="3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Weak performance in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</a:rPr>
              <a:t>low lighting.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>
              <a:ln>
                <a:noFill/>
              </a:ln>
              <a:solidFill>
                <a:srgbClr val="FFD1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No temporal smoothing →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</a:rPr>
              <a:t>unstable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Only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</a:rPr>
              <a:t>single-face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detection.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49D53-A168-445D-11FB-62C215908C00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4" name="Picture 3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BB39653F-34C9-3C48-83E2-A9E204B87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1577FD-9EEB-50F4-A15C-DF0CBE23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84E600C1-BE6F-C10C-AA24-36A92810235B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5C2252-584D-7691-DDE0-AB59297FDB96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2E7ED8AF-F3F2-FA4D-E12A-72685B2E118C}"/>
              </a:ext>
            </a:extLst>
          </p:cNvPr>
          <p:cNvSpPr txBox="1"/>
          <p:nvPr/>
        </p:nvSpPr>
        <p:spPr>
          <a:xfrm>
            <a:off x="542924" y="1724025"/>
            <a:ext cx="13786140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>
              <a:lnSpc>
                <a:spcPts val="5666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</a:rPr>
              <a:t>Section 1.1:</a:t>
            </a:r>
            <a:r>
              <a:rPr lang="en-US" sz="5400" b="1">
                <a:solidFill>
                  <a:srgbClr val="FFC000"/>
                </a:solidFill>
                <a:latin typeface="Calibri (MS) Bold"/>
                <a:ea typeface="+mn-lt"/>
                <a:cs typeface="+mn-lt"/>
              </a:rPr>
              <a:t>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Problems Identified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 flipH="1">
            <a:off x="-2736363" y="6750043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0"/>
                </a:moveTo>
                <a:lnTo>
                  <a:pt x="0" y="0"/>
                </a:lnTo>
                <a:lnTo>
                  <a:pt x="0" y="820981"/>
                </a:lnTo>
                <a:lnTo>
                  <a:pt x="5574565" y="820981"/>
                </a:lnTo>
                <a:lnTo>
                  <a:pt x="5574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13680" y="3943171"/>
            <a:ext cx="10049179" cy="1310754"/>
          </a:xfrm>
          <a:custGeom>
            <a:avLst/>
            <a:gdLst/>
            <a:ahLst/>
            <a:cxnLst/>
            <a:rect l="l" t="t" r="r" b="b"/>
            <a:pathLst>
              <a:path w="3101685" h="1135868">
                <a:moveTo>
                  <a:pt x="0" y="0"/>
                </a:moveTo>
                <a:lnTo>
                  <a:pt x="3101685" y="0"/>
                </a:lnTo>
                <a:lnTo>
                  <a:pt x="3101685" y="1135868"/>
                </a:lnTo>
                <a:lnTo>
                  <a:pt x="0" y="113586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308094" y="9789869"/>
            <a:ext cx="5574565" cy="820981"/>
          </a:xfrm>
          <a:custGeom>
            <a:avLst/>
            <a:gdLst/>
            <a:ahLst/>
            <a:cxnLst/>
            <a:rect l="l" t="t" r="r" b="b"/>
            <a:pathLst>
              <a:path w="5574565" h="820981">
                <a:moveTo>
                  <a:pt x="5574565" y="820981"/>
                </a:moveTo>
                <a:lnTo>
                  <a:pt x="0" y="820981"/>
                </a:lnTo>
                <a:lnTo>
                  <a:pt x="0" y="0"/>
                </a:lnTo>
                <a:lnTo>
                  <a:pt x="5574565" y="0"/>
                </a:lnTo>
                <a:lnTo>
                  <a:pt x="5574565" y="8209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C32A4-7566-DA05-1854-415DA45A4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062" y="2798862"/>
            <a:ext cx="11593760" cy="416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altLang="en-US" sz="3600" b="1">
                <a:solidFill>
                  <a:srgbClr val="FFD100"/>
                </a:solidFill>
              </a:rPr>
              <a:t>Accurate</a:t>
            </a:r>
            <a:r>
              <a:rPr lang="en-US" altLang="en-US" sz="3600" b="1">
                <a:solidFill>
                  <a:schemeClr val="bg1"/>
                </a:solidFill>
              </a:rPr>
              <a:t> </a:t>
            </a:r>
            <a:r>
              <a:rPr lang="en-US" altLang="en-US" sz="3600">
                <a:solidFill>
                  <a:schemeClr val="bg1"/>
                </a:solidFill>
              </a:rPr>
              <a:t>tracking of </a:t>
            </a:r>
            <a:r>
              <a:rPr lang="en-US" altLang="en-US" sz="3600" b="1">
                <a:solidFill>
                  <a:schemeClr val="bg1"/>
                </a:solidFill>
              </a:rPr>
              <a:t>eyes, mouth, nose</a:t>
            </a:r>
            <a:endParaRPr lang="en-US" altLang="en-US" sz="3600">
              <a:solidFill>
                <a:schemeClr val="bg1"/>
              </a:solidFill>
              <a:ea typeface="Calibri"/>
              <a:cs typeface="Calibri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US" sz="3600" b="1">
                <a:solidFill>
                  <a:srgbClr val="FFD100"/>
                </a:solidFill>
              </a:rPr>
              <a:t>Robust</a:t>
            </a:r>
            <a:r>
              <a:rPr lang="en-US" sz="3600" b="1">
                <a:solidFill>
                  <a:schemeClr val="bg1"/>
                </a:solidFill>
              </a:rPr>
              <a:t> </a:t>
            </a:r>
            <a:r>
              <a:rPr lang="en-US" sz="3600">
                <a:solidFill>
                  <a:schemeClr val="bg1"/>
                </a:solidFill>
              </a:rPr>
              <a:t>to partial face coverage (e.g., glasses)</a:t>
            </a:r>
            <a:endParaRPr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rgbClr val="FFD100"/>
                </a:solidFill>
                <a:effectLst/>
              </a:rPr>
              <a:t>Multi-face</a:t>
            </a: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support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and stable tracking</a:t>
            </a:r>
            <a:endParaRPr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MediaPipe's Face Mesh solution estimates</a:t>
            </a:r>
            <a:r>
              <a:rPr lang="en-US" sz="3600" b="1">
                <a:solidFill>
                  <a:srgbClr val="FFD100"/>
                </a:solidFill>
                <a:ea typeface="+mn-lt"/>
                <a:cs typeface="+mn-lt"/>
              </a:rPr>
              <a:t> 468 3D face landmarks</a:t>
            </a: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 in real-time.</a:t>
            </a:r>
            <a:r>
              <a:rPr lang="en-US" altLang="en-US" sz="3600">
                <a:solidFill>
                  <a:schemeClr val="bg1"/>
                </a:solidFill>
              </a:rPr>
              <a:t> </a:t>
            </a:r>
            <a:endParaRPr lang="en-US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ea typeface="Calibri"/>
              <a:cs typeface="Calibri"/>
            </a:endParaRPr>
          </a:p>
        </p:txBody>
      </p:sp>
      <p:pic>
        <p:nvPicPr>
          <p:cNvPr id="21" name="Picture 20" descr="A close-up of a head&#10;&#10;AI-generated content may be incorrect.">
            <a:extLst>
              <a:ext uri="{FF2B5EF4-FFF2-40B4-BE49-F238E27FC236}">
                <a16:creationId xmlns:a16="http://schemas.microsoft.com/office/drawing/2014/main" id="{DBA9F101-75B3-9D11-E5A0-1392DC3A2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816" y="2089542"/>
            <a:ext cx="3886200" cy="5829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50ADAF-D721-87DE-FDD1-49879AE7B535}"/>
              </a:ext>
            </a:extLst>
          </p:cNvPr>
          <p:cNvSpPr txBox="1"/>
          <p:nvPr/>
        </p:nvSpPr>
        <p:spPr>
          <a:xfrm>
            <a:off x="1892937" y="7412209"/>
            <a:ext cx="13365409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b="1">
                <a:solidFill>
                  <a:srgbClr val="FFD100"/>
                </a:solidFill>
              </a:rPr>
              <a:t>Result:</a:t>
            </a:r>
            <a:endParaRPr lang="en-US" sz="5400"/>
          </a:p>
          <a:p>
            <a:r>
              <a:rPr lang="en-US" sz="3600">
                <a:solidFill>
                  <a:schemeClr val="bg1"/>
                </a:solidFill>
              </a:rPr>
              <a:t>Much more reliable system for in-motion carts with variable lighting and multiple passengers.</a:t>
            </a:r>
            <a:endParaRPr lang="en-US" sz="3600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E3FC66-D6E1-9B46-0EAD-9740C6198558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1D23E032-3099-BE96-2FA9-96BC355E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6009D2-3561-6D8D-04E7-74CC3BB7E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E36E89F5-DD1B-029E-9306-F3FE2E2EC41C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363643-860E-117D-6073-7106C8B2C100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0C273D89-09BB-963B-1AD0-177F5D58C84E}"/>
              </a:ext>
            </a:extLst>
          </p:cNvPr>
          <p:cNvSpPr txBox="1"/>
          <p:nvPr/>
        </p:nvSpPr>
        <p:spPr>
          <a:xfrm>
            <a:off x="542924" y="1724025"/>
            <a:ext cx="1410046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>
              <a:lnSpc>
                <a:spcPts val="5666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</a:rPr>
              <a:t>Section 2:</a:t>
            </a:r>
            <a:r>
              <a:rPr lang="en-US" sz="5400" b="1">
                <a:solidFill>
                  <a:srgbClr val="FFC000"/>
                </a:solidFill>
                <a:latin typeface="Calibri (MS) Bold"/>
                <a:ea typeface="+mn-lt"/>
                <a:cs typeface="+mn-lt"/>
              </a:rPr>
              <a:t>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New Model (DeepFace + MediPipe)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008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6D9C3-E6E5-AAF9-322E-C974E899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99B58-693D-A692-843B-C99B3C32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7" y="2828262"/>
            <a:ext cx="5114594" cy="6156008"/>
          </a:xfrm>
          <a:prstGeom prst="roundRect">
            <a:avLst/>
          </a:prstGeom>
          <a:noFill/>
          <a:ln w="57150">
            <a:solidFill>
              <a:srgbClr val="FFD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D100"/>
                </a:solidFill>
                <a:ea typeface="+mn-lt"/>
                <a:cs typeface="+mn-lt"/>
              </a:rPr>
              <a:t>Tiredness Detection: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Eye Aspect Ratio (EAR) for blinking/eye closure.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Mouth Aspect Ratio (MAR) for yawning.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Head Nod Detection: Compares the vertical displacement of the nose tip.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C674B8-EC42-34B1-8A32-E01B2A085451}"/>
              </a:ext>
            </a:extLst>
          </p:cNvPr>
          <p:cNvGrpSpPr/>
          <p:nvPr/>
        </p:nvGrpSpPr>
        <p:grpSpPr>
          <a:xfrm>
            <a:off x="537482" y="422996"/>
            <a:ext cx="3670498" cy="735351"/>
            <a:chOff x="523875" y="572675"/>
            <a:chExt cx="5058425" cy="1021101"/>
          </a:xfrm>
        </p:grpSpPr>
        <p:pic>
          <p:nvPicPr>
            <p:cNvPr id="25" name="Picture 24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CC1CA9ED-ACA2-D83B-63E2-332FF401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793" t="31915" r="49483" b="33545"/>
            <a:stretch>
              <a:fillRect/>
            </a:stretch>
          </p:blipFill>
          <p:spPr>
            <a:xfrm>
              <a:off x="3156038" y="572675"/>
              <a:ext cx="2426262" cy="1020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B7556A-C312-36C8-E4D1-19FF35B5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7" r="57939" b="-219"/>
            <a:stretch>
              <a:fillRect/>
            </a:stretch>
          </p:blipFill>
          <p:spPr>
            <a:xfrm>
              <a:off x="523875" y="728246"/>
              <a:ext cx="1867994" cy="865530"/>
            </a:xfrm>
            <a:prstGeom prst="rect">
              <a:avLst/>
            </a:prstGeom>
          </p:spPr>
        </p:pic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E09077D5-1462-E432-ED05-11F4591629C6}"/>
                </a:ext>
              </a:extLst>
            </p:cNvPr>
            <p:cNvSpPr/>
            <p:nvPr/>
          </p:nvSpPr>
          <p:spPr>
            <a:xfrm>
              <a:off x="2395602" y="814191"/>
              <a:ext cx="548013" cy="688931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481551-6117-BB69-5182-C6D7785F06FA}"/>
              </a:ext>
            </a:extLst>
          </p:cNvPr>
          <p:cNvCxnSpPr/>
          <p:nvPr/>
        </p:nvCxnSpPr>
        <p:spPr>
          <a:xfrm flipH="1">
            <a:off x="4572139" y="728243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661A25C8-87CF-F80B-78D5-A952A666E0F8}"/>
              </a:ext>
            </a:extLst>
          </p:cNvPr>
          <p:cNvSpPr txBox="1"/>
          <p:nvPr/>
        </p:nvSpPr>
        <p:spPr>
          <a:xfrm>
            <a:off x="542924" y="1724025"/>
            <a:ext cx="14100465" cy="731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6880" lvl="1">
              <a:lnSpc>
                <a:spcPts val="5666"/>
              </a:lnSpc>
            </a:pPr>
            <a:r>
              <a:rPr lang="en-US" sz="5400" b="1">
                <a:solidFill>
                  <a:srgbClr val="FFD100"/>
                </a:solidFill>
                <a:latin typeface="Calibri (MS) Bold"/>
                <a:cs typeface="Calibri (MS) Bold"/>
              </a:rPr>
              <a:t>Section 2.1:</a:t>
            </a:r>
            <a:r>
              <a:rPr lang="en-US" sz="5400" b="1">
                <a:solidFill>
                  <a:srgbClr val="FFC000"/>
                </a:solidFill>
                <a:latin typeface="Calibri (MS) Bold"/>
                <a:ea typeface="+mn-lt"/>
                <a:cs typeface="+mn-lt"/>
              </a:rPr>
              <a:t> </a:t>
            </a:r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New Model's Core Functionality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1E8592-5907-EE4B-4817-5E234948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470" y="2829529"/>
            <a:ext cx="10450760" cy="3081403"/>
          </a:xfrm>
          <a:prstGeom prst="roundRect">
            <a:avLst/>
          </a:prstGeom>
          <a:noFill/>
          <a:ln w="57150">
            <a:solidFill>
              <a:srgbClr val="FFD1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  <a:ea typeface="+mn-lt"/>
                <a:cs typeface="+mn-lt"/>
              </a:rPr>
              <a:t>Emotion Correction &amp; Smoothing:</a:t>
            </a:r>
            <a:endParaRPr lang="en-US" b="1">
              <a:solidFill>
                <a:srgbClr val="FFD1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Applies smoothing to avoid flickering/unstable predictions.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Logic to override fear or sad when facial context contradicts (e.g., fear downgraded to neutral if calm, sadness reclassified if mouth corners raised or EAR high).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Uses rolling emotion history for stability.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A02A0-5CF2-0065-1D12-6D300D96F3D8}"/>
              </a:ext>
            </a:extLst>
          </p:cNvPr>
          <p:cNvSpPr txBox="1"/>
          <p:nvPr/>
        </p:nvSpPr>
        <p:spPr>
          <a:xfrm>
            <a:off x="6954982" y="6687416"/>
            <a:ext cx="104441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D100"/>
                </a:solidFill>
              </a:rPr>
              <a:t>Visual Output: </a:t>
            </a:r>
            <a:br>
              <a:rPr lang="en-US" sz="3600" b="1">
                <a:solidFill>
                  <a:srgbClr val="FFD100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Real-time bounding box, emotion label, drowsiness/ yawning/ head nodding warnings, facial landmarks.</a:t>
            </a:r>
            <a:endParaRPr lang="en-US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21FEE0-6B6B-A8B1-7657-E07AE0E2DD8B}"/>
              </a:ext>
            </a:extLst>
          </p:cNvPr>
          <p:cNvCxnSpPr>
            <a:cxnSpLocks/>
          </p:cNvCxnSpPr>
          <p:nvPr/>
        </p:nvCxnSpPr>
        <p:spPr>
          <a:xfrm flipH="1">
            <a:off x="139" y="9557918"/>
            <a:ext cx="14096338" cy="4307"/>
          </a:xfrm>
          <a:prstGeom prst="straightConnector1">
            <a:avLst/>
          </a:prstGeom>
          <a:ln w="57150">
            <a:solidFill>
              <a:srgbClr val="FFD100"/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59207C1-B258-4D9C-BFA2-BCD280595CE8}">
  <we:reference id="WA200005669" version="2.0.0.0" store="Omex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850EAC11841C4E8519043546F6B4B7" ma:contentTypeVersion="16" ma:contentTypeDescription="Create a new document." ma:contentTypeScope="" ma:versionID="a74ef60d5c6d54170190e88b2f54a5e1">
  <xsd:schema xmlns:xsd="http://www.w3.org/2001/XMLSchema" xmlns:xs="http://www.w3.org/2001/XMLSchema" xmlns:p="http://schemas.microsoft.com/office/2006/metadata/properties" xmlns:ns3="653861b3-66ba-4361-b87f-4519922847d5" xmlns:ns4="a31e481c-81be-4890-a9ae-2607739a6eb3" targetNamespace="http://schemas.microsoft.com/office/2006/metadata/properties" ma:root="true" ma:fieldsID="ddec3fb348f0e636fd0fb32087e7c5d7" ns3:_="" ns4:_="">
    <xsd:import namespace="653861b3-66ba-4361-b87f-4519922847d5"/>
    <xsd:import namespace="a31e481c-81be-4890-a9ae-2607739a6e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LengthInSecond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3861b3-66ba-4361-b87f-4519922847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e481c-81be-4890-a9ae-2607739a6e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3861b3-66ba-4361-b87f-4519922847d5" xsi:nil="true"/>
  </documentManagement>
</p:properties>
</file>

<file path=customXml/itemProps1.xml><?xml version="1.0" encoding="utf-8"?>
<ds:datastoreItem xmlns:ds="http://schemas.openxmlformats.org/officeDocument/2006/customXml" ds:itemID="{86F2282A-4A00-4D87-B6F9-FA9503A77B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3861b3-66ba-4361-b87f-4519922847d5"/>
    <ds:schemaRef ds:uri="a31e481c-81be-4890-a9ae-2607739a6e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5DE048-C020-47B3-BFB9-1D4EA6D438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EA5317-1A7B-42E3-A68C-EB5EF3041296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a31e481c-81be-4890-a9ae-2607739a6eb3"/>
    <ds:schemaRef ds:uri="653861b3-66ba-4361-b87f-4519922847d5"/>
  </ds:schemaRefs>
</ds:datastoreItem>
</file>

<file path=docMetadata/LabelInfo.xml><?xml version="1.0" encoding="utf-8"?>
<clbl:labelList xmlns:clbl="http://schemas.microsoft.com/office/2020/mipLabelMetadata">
  <clbl:label id="{37a02594-22f7-411c-9ab1-5bb5e8a6aaed}" enabled="0" method="" siteId="{37a02594-22f7-411c-9ab1-5bb5e8a6aae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1488</Words>
  <Application>Microsoft Office PowerPoint</Application>
  <PresentationFormat>Custom</PresentationFormat>
  <Paragraphs>185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 Display</vt:lpstr>
      <vt:lpstr>Calibri</vt:lpstr>
      <vt:lpstr>Consolas</vt:lpstr>
      <vt:lpstr>Aptos</vt:lpstr>
      <vt:lpstr>Calibri (MS) Bold</vt:lpstr>
      <vt:lpstr>Arial Unicode MS</vt:lpstr>
      <vt:lpstr>Arial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IEEE</dc:title>
  <cp:lastModifiedBy>Ramez Ezzat Asaad Mina</cp:lastModifiedBy>
  <cp:revision>2</cp:revision>
  <dcterms:created xsi:type="dcterms:W3CDTF">2006-08-16T00:00:00Z</dcterms:created>
  <dcterms:modified xsi:type="dcterms:W3CDTF">2025-07-31T00:40:16Z</dcterms:modified>
  <dc:identifier>DAGfTqnU-kE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0x01010023850EAC11841C4E8519043546F6B4B7</vt:lpwstr>
  </property>
</Properties>
</file>